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652" r:id="rId5"/>
    <p:sldMasterId id="2147483650" r:id="rId6"/>
    <p:sldMasterId id="2147483654" r:id="rId7"/>
  </p:sldMasterIdLst>
  <p:notesMasterIdLst>
    <p:notesMasterId r:id="rId16"/>
  </p:notesMasterIdLst>
  <p:handoutMasterIdLst>
    <p:handoutMasterId r:id="rId17"/>
  </p:handoutMasterIdLst>
  <p:sldIdLst>
    <p:sldId id="256" r:id="rId8"/>
    <p:sldId id="937" r:id="rId9"/>
    <p:sldId id="944" r:id="rId10"/>
    <p:sldId id="945" r:id="rId11"/>
    <p:sldId id="946" r:id="rId12"/>
    <p:sldId id="947" r:id="rId13"/>
    <p:sldId id="950" r:id="rId14"/>
    <p:sldId id="949" r:id="rId15"/>
  </p:sldIdLst>
  <p:sldSz cx="12192000" cy="6858000"/>
  <p:notesSz cx="7010400" cy="9296400"/>
  <p:custShowLst>
    <p:custShow name="Presentación personalizada 1" id="0">
      <p:sldLst/>
    </p:custShow>
    <p:custShow name="Presentación personalizada 2" id="1">
      <p:sldLst/>
    </p:custShow>
    <p:custShow name="Presentación personalizada 3" id="2">
      <p:sldLst/>
    </p:custShow>
    <p:custShow name="Presentación personalizada 4" id="3">
      <p:sldLst/>
    </p:custShow>
    <p:custShow name="Presentación personalizada 5" id="4">
      <p:sldLst/>
    </p:custShow>
  </p:custShowLst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9C541104-9C40-0847-BD1A-CE2FDB57C39B}">
          <p14:sldIdLst>
            <p14:sldId id="256"/>
            <p14:sldId id="937"/>
            <p14:sldId id="944"/>
            <p14:sldId id="945"/>
            <p14:sldId id="946"/>
            <p14:sldId id="947"/>
            <p14:sldId id="950"/>
            <p14:sldId id="94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550" userDrawn="1">
          <p15:clr>
            <a:srgbClr val="A4A3A4"/>
          </p15:clr>
        </p15:guide>
        <p15:guide id="2" pos="7236" userDrawn="1">
          <p15:clr>
            <a:srgbClr val="A4A3A4"/>
          </p15:clr>
        </p15:guide>
        <p15:guide id="3" orient="horz" pos="811" userDrawn="1">
          <p15:clr>
            <a:srgbClr val="A4A3A4"/>
          </p15:clr>
        </p15:guide>
        <p15:guide id="4" pos="767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é Berners" initials="AB" lastIdx="2" clrIdx="0"/>
  <p:cmAuthor id="2" name="Gonzalo Marivil" initials="GM" lastIdx="1" clrIdx="1"/>
  <p:cmAuthor id="3" name="usuario" initials="u" lastIdx="11" clrIdx="2"/>
  <p:cmAuthor id="4" name="Luis" initials="L" lastIdx="1" clrIdx="3">
    <p:extLst>
      <p:ext uri="{19B8F6BF-5375-455C-9EA6-DF929625EA0E}">
        <p15:presenceInfo xmlns:p15="http://schemas.microsoft.com/office/powerpoint/2012/main" userId="S::lopazo@abif.cl::e409b410-982c-42d3-b75d-06a42d0e209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D3E3"/>
    <a:srgbClr val="BFC5D5"/>
    <a:srgbClr val="EAECF4"/>
    <a:srgbClr val="007A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8C0D6FD-90A9-BC4B-8A3B-0B0EF4C230AD}" v="44" dt="2020-05-18T00:19:57.34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660B408-B3CF-4A94-85FC-2B1E0A45F4A2}" styleName="Estilo oscuro 2 - Énfasis 1/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694" autoAdjust="0"/>
    <p:restoredTop sz="91562" autoAdjust="0"/>
  </p:normalViewPr>
  <p:slideViewPr>
    <p:cSldViewPr snapToGrid="0" snapToObjects="1">
      <p:cViewPr varScale="1">
        <p:scale>
          <a:sx n="61" d="100"/>
          <a:sy n="61" d="100"/>
        </p:scale>
        <p:origin x="240" y="936"/>
      </p:cViewPr>
      <p:guideLst>
        <p:guide orient="horz" pos="550"/>
        <p:guide pos="7236"/>
        <p:guide orient="horz" pos="811"/>
        <p:guide pos="767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4" d="100"/>
          <a:sy n="84" d="100"/>
        </p:scale>
        <p:origin x="378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microsoft.com/office/2016/11/relationships/changesInfo" Target="changesInfos/changesInfo1.xml"/><Relationship Id="rId10" Type="http://schemas.openxmlformats.org/officeDocument/2006/relationships/slide" Target="slides/slide3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ías Bernier" userId="4032317b-74da-45fe-8336-26d989a06007" providerId="ADAL" clId="{78C0D6FD-90A9-BC4B-8A3B-0B0EF4C230AD}"/>
    <pc:docChg chg="addSld delSld modSld sldOrd modSection">
      <pc:chgData name="Matías Bernier" userId="4032317b-74da-45fe-8336-26d989a06007" providerId="ADAL" clId="{78C0D6FD-90A9-BC4B-8A3B-0B0EF4C230AD}" dt="2020-05-18T00:28:02.927" v="1554" actId="20577"/>
      <pc:docMkLst>
        <pc:docMk/>
      </pc:docMkLst>
      <pc:sldChg chg="addSp delSp modSp">
        <pc:chgData name="Matías Bernier" userId="4032317b-74da-45fe-8336-26d989a06007" providerId="ADAL" clId="{78C0D6FD-90A9-BC4B-8A3B-0B0EF4C230AD}" dt="2020-05-17T23:58:44.730" v="33"/>
        <pc:sldMkLst>
          <pc:docMk/>
          <pc:sldMk cId="916505133" sldId="256"/>
        </pc:sldMkLst>
        <pc:spChg chg="mod">
          <ac:chgData name="Matías Bernier" userId="4032317b-74da-45fe-8336-26d989a06007" providerId="ADAL" clId="{78C0D6FD-90A9-BC4B-8A3B-0B0EF4C230AD}" dt="2020-05-17T23:58:38.217" v="31" actId="20577"/>
          <ac:spMkLst>
            <pc:docMk/>
            <pc:sldMk cId="916505133" sldId="256"/>
            <ac:spMk id="4" creationId="{00000000-0000-0000-0000-000000000000}"/>
          </ac:spMkLst>
        </pc:spChg>
        <pc:spChg chg="add del mod">
          <ac:chgData name="Matías Bernier" userId="4032317b-74da-45fe-8336-26d989a06007" providerId="ADAL" clId="{78C0D6FD-90A9-BC4B-8A3B-0B0EF4C230AD}" dt="2020-05-17T23:58:44.730" v="33"/>
          <ac:spMkLst>
            <pc:docMk/>
            <pc:sldMk cId="916505133" sldId="256"/>
            <ac:spMk id="11" creationId="{4CCA80F6-A2D4-E544-B20D-6ECBCD285C5F}"/>
          </ac:spMkLst>
        </pc:spChg>
      </pc:sldChg>
      <pc:sldChg chg="addSp modSp">
        <pc:chgData name="Matías Bernier" userId="4032317b-74da-45fe-8336-26d989a06007" providerId="ADAL" clId="{78C0D6FD-90A9-BC4B-8A3B-0B0EF4C230AD}" dt="2020-05-18T00:28:02.927" v="1554" actId="20577"/>
        <pc:sldMkLst>
          <pc:docMk/>
          <pc:sldMk cId="3527867861" sldId="937"/>
        </pc:sldMkLst>
        <pc:spChg chg="mod">
          <ac:chgData name="Matías Bernier" userId="4032317b-74da-45fe-8336-26d989a06007" providerId="ADAL" clId="{78C0D6FD-90A9-BC4B-8A3B-0B0EF4C230AD}" dt="2020-05-18T00:14:16.101" v="198" actId="57"/>
          <ac:spMkLst>
            <pc:docMk/>
            <pc:sldMk cId="3527867861" sldId="937"/>
            <ac:spMk id="2" creationId="{00000000-0000-0000-0000-000000000000}"/>
          </ac:spMkLst>
        </pc:spChg>
        <pc:spChg chg="mod">
          <ac:chgData name="Matías Bernier" userId="4032317b-74da-45fe-8336-26d989a06007" providerId="ADAL" clId="{78C0D6FD-90A9-BC4B-8A3B-0B0EF4C230AD}" dt="2020-05-18T00:27:07.805" v="1408" actId="20577"/>
          <ac:spMkLst>
            <pc:docMk/>
            <pc:sldMk cId="3527867861" sldId="937"/>
            <ac:spMk id="8" creationId="{2DC22FE8-74E2-41F5-996F-36DD66A53492}"/>
          </ac:spMkLst>
        </pc:spChg>
        <pc:spChg chg="mod">
          <ac:chgData name="Matías Bernier" userId="4032317b-74da-45fe-8336-26d989a06007" providerId="ADAL" clId="{78C0D6FD-90A9-BC4B-8A3B-0B0EF4C230AD}" dt="2020-05-18T00:26:55.598" v="1402" actId="57"/>
          <ac:spMkLst>
            <pc:docMk/>
            <pc:sldMk cId="3527867861" sldId="937"/>
            <ac:spMk id="9" creationId="{4326C770-07B8-4967-8793-D6BBC3ABC588}"/>
          </ac:spMkLst>
        </pc:spChg>
        <pc:spChg chg="mod">
          <ac:chgData name="Matías Bernier" userId="4032317b-74da-45fe-8336-26d989a06007" providerId="ADAL" clId="{78C0D6FD-90A9-BC4B-8A3B-0B0EF4C230AD}" dt="2020-05-18T00:27:15.095" v="1411" actId="57"/>
          <ac:spMkLst>
            <pc:docMk/>
            <pc:sldMk cId="3527867861" sldId="937"/>
            <ac:spMk id="10" creationId="{243630AF-7097-4EBA-AD43-43CA291E1FED}"/>
          </ac:spMkLst>
        </pc:spChg>
        <pc:spChg chg="mod">
          <ac:chgData name="Matías Bernier" userId="4032317b-74da-45fe-8336-26d989a06007" providerId="ADAL" clId="{78C0D6FD-90A9-BC4B-8A3B-0B0EF4C230AD}" dt="2020-05-18T00:14:03.752" v="193" actId="1036"/>
          <ac:spMkLst>
            <pc:docMk/>
            <pc:sldMk cId="3527867861" sldId="937"/>
            <ac:spMk id="11" creationId="{B50A9069-7BB0-4E63-B13F-6DD953360D63}"/>
          </ac:spMkLst>
        </pc:spChg>
        <pc:spChg chg="mod">
          <ac:chgData name="Matías Bernier" userId="4032317b-74da-45fe-8336-26d989a06007" providerId="ADAL" clId="{78C0D6FD-90A9-BC4B-8A3B-0B0EF4C230AD}" dt="2020-05-18T00:14:03.752" v="193" actId="1036"/>
          <ac:spMkLst>
            <pc:docMk/>
            <pc:sldMk cId="3527867861" sldId="937"/>
            <ac:spMk id="12" creationId="{615D9346-E34E-42C7-BEEC-714C355C851D}"/>
          </ac:spMkLst>
        </pc:spChg>
        <pc:spChg chg="add mod">
          <ac:chgData name="Matías Bernier" userId="4032317b-74da-45fe-8336-26d989a06007" providerId="ADAL" clId="{78C0D6FD-90A9-BC4B-8A3B-0B0EF4C230AD}" dt="2020-05-18T00:28:02.927" v="1554" actId="20577"/>
          <ac:spMkLst>
            <pc:docMk/>
            <pc:sldMk cId="3527867861" sldId="937"/>
            <ac:spMk id="13" creationId="{4F879684-D2D0-254B-B87B-EC0DCBEEF07D}"/>
          </ac:spMkLst>
        </pc:spChg>
        <pc:graphicFrameChg chg="mod">
          <ac:chgData name="Matías Bernier" userId="4032317b-74da-45fe-8336-26d989a06007" providerId="ADAL" clId="{78C0D6FD-90A9-BC4B-8A3B-0B0EF4C230AD}" dt="2020-05-18T00:14:03.752" v="193" actId="1036"/>
          <ac:graphicFrameMkLst>
            <pc:docMk/>
            <pc:sldMk cId="3527867861" sldId="937"/>
            <ac:graphicFrameMk id="5" creationId="{7DCE9FBF-A1BF-4CBA-9562-FADDD330454E}"/>
          </ac:graphicFrameMkLst>
        </pc:graphicFrameChg>
        <pc:graphicFrameChg chg="mod">
          <ac:chgData name="Matías Bernier" userId="4032317b-74da-45fe-8336-26d989a06007" providerId="ADAL" clId="{78C0D6FD-90A9-BC4B-8A3B-0B0EF4C230AD}" dt="2020-05-18T00:14:03.752" v="193" actId="1036"/>
          <ac:graphicFrameMkLst>
            <pc:docMk/>
            <pc:sldMk cId="3527867861" sldId="937"/>
            <ac:graphicFrameMk id="6" creationId="{F390139C-1C7B-46C4-969E-6D25344A5B91}"/>
          </ac:graphicFrameMkLst>
        </pc:graphicFrameChg>
        <pc:graphicFrameChg chg="mod">
          <ac:chgData name="Matías Bernier" userId="4032317b-74da-45fe-8336-26d989a06007" providerId="ADAL" clId="{78C0D6FD-90A9-BC4B-8A3B-0B0EF4C230AD}" dt="2020-05-18T00:14:03.752" v="193" actId="1036"/>
          <ac:graphicFrameMkLst>
            <pc:docMk/>
            <pc:sldMk cId="3527867861" sldId="937"/>
            <ac:graphicFrameMk id="7" creationId="{962C9171-F41E-46FE-8501-B4852429FFEC}"/>
          </ac:graphicFrameMkLst>
        </pc:graphicFrameChg>
      </pc:sldChg>
      <pc:sldChg chg="modSp">
        <pc:chgData name="Matías Bernier" userId="4032317b-74da-45fe-8336-26d989a06007" providerId="ADAL" clId="{78C0D6FD-90A9-BC4B-8A3B-0B0EF4C230AD}" dt="2020-05-18T00:19:40.593" v="347" actId="20577"/>
        <pc:sldMkLst>
          <pc:docMk/>
          <pc:sldMk cId="1142139464" sldId="947"/>
        </pc:sldMkLst>
        <pc:spChg chg="mod">
          <ac:chgData name="Matías Bernier" userId="4032317b-74da-45fe-8336-26d989a06007" providerId="ADAL" clId="{78C0D6FD-90A9-BC4B-8A3B-0B0EF4C230AD}" dt="2020-05-18T00:19:40.593" v="347" actId="20577"/>
          <ac:spMkLst>
            <pc:docMk/>
            <pc:sldMk cId="1142139464" sldId="947"/>
            <ac:spMk id="2" creationId="{00000000-0000-0000-0000-000000000000}"/>
          </ac:spMkLst>
        </pc:spChg>
      </pc:sldChg>
      <pc:sldChg chg="del">
        <pc:chgData name="Matías Bernier" userId="4032317b-74da-45fe-8336-26d989a06007" providerId="ADAL" clId="{78C0D6FD-90A9-BC4B-8A3B-0B0EF4C230AD}" dt="2020-05-17T23:58:57.850" v="37" actId="2696"/>
        <pc:sldMkLst>
          <pc:docMk/>
          <pc:sldMk cId="3674552732" sldId="948"/>
        </pc:sldMkLst>
      </pc:sldChg>
      <pc:sldChg chg="add ord">
        <pc:chgData name="Matías Bernier" userId="4032317b-74da-45fe-8336-26d989a06007" providerId="ADAL" clId="{78C0D6FD-90A9-BC4B-8A3B-0B0EF4C230AD}" dt="2020-05-17T23:58:54.454" v="36"/>
        <pc:sldMkLst>
          <pc:docMk/>
          <pc:sldMk cId="3927056731" sldId="949"/>
        </pc:sldMkLst>
      </pc:sldChg>
      <pc:sldChg chg="modSp add">
        <pc:chgData name="Matías Bernier" userId="4032317b-74da-45fe-8336-26d989a06007" providerId="ADAL" clId="{78C0D6FD-90A9-BC4B-8A3B-0B0EF4C230AD}" dt="2020-05-18T00:25:54.851" v="1396" actId="20577"/>
        <pc:sldMkLst>
          <pc:docMk/>
          <pc:sldMk cId="1437578096" sldId="950"/>
        </pc:sldMkLst>
        <pc:spChg chg="mod">
          <ac:chgData name="Matías Bernier" userId="4032317b-74da-45fe-8336-26d989a06007" providerId="ADAL" clId="{78C0D6FD-90A9-BC4B-8A3B-0B0EF4C230AD}" dt="2020-05-18T00:25:54.851" v="1396" actId="20577"/>
          <ac:spMkLst>
            <pc:docMk/>
            <pc:sldMk cId="1437578096" sldId="950"/>
            <ac:spMk id="2" creationId="{00000000-0000-0000-0000-000000000000}"/>
          </ac:spMkLst>
        </pc:spChg>
        <pc:spChg chg="mod">
          <ac:chgData name="Matías Bernier" userId="4032317b-74da-45fe-8336-26d989a06007" providerId="ADAL" clId="{78C0D6FD-90A9-BC4B-8A3B-0B0EF4C230AD}" dt="2020-05-18T00:20:16.075" v="387" actId="20577"/>
          <ac:spMkLst>
            <pc:docMk/>
            <pc:sldMk cId="1437578096" sldId="950"/>
            <ac:spMk id="3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bernier\AppData\Local\Microsoft\Windows\INetCache\Content.Outlook\R3PN7G57\Deudores_personas_juridicas_tramo_ventas_2020_02%20(003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bernier\AppData\Local\Microsoft\Windows\INetCache\Content.Outlook\R3PN7G57\Deudores_personas_juridicas_tramo_ventas_2020_02%20(003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bernier\AppData\Local\Microsoft\Windows\INetCache\Content.Outlook\R3PN7G57\Deudores_personas_juridicas_tramo_ventas_2020_02%20(003)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F4D9-4DA4-8BFC-271A5DC457B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F4D9-4DA4-8BFC-271A5DC457B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F4D9-4DA4-8BFC-271A5DC457B9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F4D9-4DA4-8BFC-271A5DC457B9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F4D9-4DA4-8BFC-271A5DC457B9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F4D9-4DA4-8BFC-271A5DC457B9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Tamaño!$B$27:$B$29</c:f>
              <c:strCache>
                <c:ptCount val="3"/>
                <c:pt idx="0">
                  <c:v>Comercial</c:v>
                </c:pt>
                <c:pt idx="1">
                  <c:v>Vivienda</c:v>
                </c:pt>
                <c:pt idx="2">
                  <c:v>Consumo</c:v>
                </c:pt>
              </c:strCache>
            </c:strRef>
          </c:cat>
          <c:val>
            <c:numRef>
              <c:f>Tamaño!$C$27:$C$29</c:f>
              <c:numCache>
                <c:formatCode>#,##0</c:formatCode>
                <c:ptCount val="3"/>
                <c:pt idx="0">
                  <c:v>134147.96235294116</c:v>
                </c:pt>
                <c:pt idx="1">
                  <c:v>67094.830588235287</c:v>
                </c:pt>
                <c:pt idx="2">
                  <c:v>32237.690588235295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4D9-4DA4-8BFC-271A5DC457B9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5D18-46AA-9EBE-CA7EA957011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5D18-46AA-9EBE-CA7EA957011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5D18-46AA-9EBE-CA7EA957011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5D18-46AA-9EBE-CA7EA957011C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5D18-46AA-9EBE-CA7EA957011C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5D18-46AA-9EBE-CA7EA957011C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5D18-46AA-9EBE-CA7EA957011C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5D18-46AA-9EBE-CA7EA957011C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Tamaño!$B$32:$B$35</c:f>
              <c:strCache>
                <c:ptCount val="4"/>
                <c:pt idx="0">
                  <c:v>Personas jurídicas</c:v>
                </c:pt>
                <c:pt idx="1">
                  <c:v>Personas naturales</c:v>
                </c:pt>
                <c:pt idx="2">
                  <c:v>Leasing</c:v>
                </c:pt>
                <c:pt idx="3">
                  <c:v>Otros</c:v>
                </c:pt>
              </c:strCache>
            </c:strRef>
          </c:cat>
          <c:val>
            <c:numRef>
              <c:f>Tamaño!$C$32:$C$35</c:f>
              <c:numCache>
                <c:formatCode>#,##0</c:formatCode>
                <c:ptCount val="4"/>
                <c:pt idx="0">
                  <c:v>94015.929290588232</c:v>
                </c:pt>
                <c:pt idx="1">
                  <c:v>16749.506874117647</c:v>
                </c:pt>
                <c:pt idx="2">
                  <c:v>9020.5921976470599</c:v>
                </c:pt>
                <c:pt idx="3">
                  <c:v>14361.933990588223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D18-46AA-9EBE-CA7EA957011C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F597-4ADF-AF67-DE7EB1B005B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F597-4ADF-AF67-DE7EB1B005B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F597-4ADF-AF67-DE7EB1B005B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F597-4ADF-AF67-DE7EB1B005B4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F597-4ADF-AF67-DE7EB1B005B4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F597-4ADF-AF67-DE7EB1B005B4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F597-4ADF-AF67-DE7EB1B005B4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F597-4ADF-AF67-DE7EB1B005B4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Tamaño!$B$38:$B$41</c:f>
              <c:strCache>
                <c:ptCount val="4"/>
                <c:pt idx="0">
                  <c:v>Sin ventas / sin informacion</c:v>
                </c:pt>
                <c:pt idx="1">
                  <c:v>ventas &lt; 100.000 UF</c:v>
                </c:pt>
                <c:pt idx="2">
                  <c:v>100.000 UF &lt; ventas &lt; 1.000.000 UF</c:v>
                </c:pt>
                <c:pt idx="3">
                  <c:v>1.000.000 UF &lt; ventas</c:v>
                </c:pt>
              </c:strCache>
            </c:strRef>
          </c:cat>
          <c:val>
            <c:numRef>
              <c:f>Tamaño!$C$38:$C$41</c:f>
              <c:numCache>
                <c:formatCode>#,##0</c:formatCode>
                <c:ptCount val="4"/>
                <c:pt idx="0">
                  <c:v>13608.17078</c:v>
                </c:pt>
                <c:pt idx="1">
                  <c:v>21169.328195294118</c:v>
                </c:pt>
                <c:pt idx="2">
                  <c:v>22683.442921176469</c:v>
                </c:pt>
                <c:pt idx="3">
                  <c:v>36554.987394117648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597-4ADF-AF67-DE7EB1B005B4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099B54-A4BE-47B1-A32C-16C412074095}" type="datetimeFigureOut">
              <a:rPr lang="es-CL" smtClean="0"/>
              <a:t>17-05-20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77246A-F127-4054-8469-7991EA5D1A7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20422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5"/>
          </a:xfrm>
          <a:prstGeom prst="rect">
            <a:avLst/>
          </a:prstGeom>
        </p:spPr>
        <p:txBody>
          <a:bodyPr vert="horz" lIns="91439" tIns="45719" rIns="91439" bIns="4571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5"/>
          </a:xfrm>
          <a:prstGeom prst="rect">
            <a:avLst/>
          </a:prstGeom>
        </p:spPr>
        <p:txBody>
          <a:bodyPr vert="horz" lIns="91439" tIns="45719" rIns="91439" bIns="45719" rtlCol="0"/>
          <a:lstStyle>
            <a:lvl1pPr algn="r">
              <a:defRPr sz="1200"/>
            </a:lvl1pPr>
          </a:lstStyle>
          <a:p>
            <a:fld id="{FBE1AF67-24CB-4462-A277-F3CCA793C5FA}" type="datetimeFigureOut">
              <a:rPr lang="es-CL" smtClean="0"/>
              <a:t>17-05-20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9" tIns="45719" rIns="91439" bIns="45719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041" y="4473893"/>
            <a:ext cx="5608320" cy="3660458"/>
          </a:xfrm>
          <a:prstGeom prst="rect">
            <a:avLst/>
          </a:prstGeom>
        </p:spPr>
        <p:txBody>
          <a:bodyPr vert="horz" lIns="91439" tIns="45719" rIns="91439" bIns="4571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970"/>
            <a:ext cx="3037840" cy="466434"/>
          </a:xfrm>
          <a:prstGeom prst="rect">
            <a:avLst/>
          </a:prstGeom>
        </p:spPr>
        <p:txBody>
          <a:bodyPr vert="horz" lIns="91439" tIns="45719" rIns="91439" bIns="4571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938" y="8829970"/>
            <a:ext cx="3037840" cy="466434"/>
          </a:xfrm>
          <a:prstGeom prst="rect">
            <a:avLst/>
          </a:prstGeom>
        </p:spPr>
        <p:txBody>
          <a:bodyPr vert="horz" lIns="91439" tIns="45719" rIns="91439" bIns="45719" rtlCol="0" anchor="b"/>
          <a:lstStyle>
            <a:lvl1pPr algn="r">
              <a:defRPr sz="1200"/>
            </a:lvl1pPr>
          </a:lstStyle>
          <a:p>
            <a:fld id="{4DDF140C-4772-492A-A8AF-5C0B5B3810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1240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F140C-4772-492A-A8AF-5C0B5B3810B4}" type="slidenum">
              <a:rPr lang="es-CL" smtClean="0"/>
              <a:t>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632325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L" dirty="0"/>
              <a:t> 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DF140C-4772-492A-A8AF-5C0B5B3810B4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82838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L" dirty="0"/>
              <a:t> 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DF140C-4772-492A-A8AF-5C0B5B3810B4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37305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L" dirty="0"/>
              <a:t> 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DF140C-4772-492A-A8AF-5C0B5B3810B4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7927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L" dirty="0"/>
              <a:t> 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DF140C-4772-492A-A8AF-5C0B5B3810B4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58908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L" dirty="0"/>
              <a:t> 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DF140C-4772-492A-A8AF-5C0B5B3810B4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33101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L" dirty="0"/>
              <a:t> 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DF140C-4772-492A-A8AF-5C0B5B3810B4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62757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F140C-4772-492A-A8AF-5C0B5B3810B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905502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 userDrawn="1"/>
        </p:nvSpPr>
        <p:spPr>
          <a:xfrm flipV="1">
            <a:off x="-2523062" y="1143130"/>
            <a:ext cx="13601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_tradnl" sz="1800" dirty="0"/>
          </a:p>
        </p:txBody>
      </p:sp>
    </p:spTree>
    <p:extLst>
      <p:ext uri="{BB962C8B-B14F-4D97-AF65-F5344CB8AC3E}">
        <p14:creationId xmlns:p14="http://schemas.microsoft.com/office/powerpoint/2010/main" val="1963773087"/>
      </p:ext>
    </p:extLst>
  </p:cSld>
  <p:clrMapOvr>
    <a:masterClrMapping/>
  </p:clrMapOvr>
  <p:transition spd="slow" advClick="0" advTm="10000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95047245"/>
      </p:ext>
    </p:extLst>
  </p:cSld>
  <p:clrMapOvr>
    <a:masterClrMapping/>
  </p:clrMapOvr>
  <p:transition spd="slow" advClick="0" advTm="10000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6236884"/>
      </p:ext>
    </p:extLst>
  </p:cSld>
  <p:clrMapOvr>
    <a:masterClrMapping/>
  </p:clrMapOvr>
  <p:transition spd="slow" advClick="0" advTm="10000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240607"/>
      </p:ext>
    </p:extLst>
  </p:cSld>
  <p:clrMapOvr>
    <a:masterClrMapping/>
  </p:clrMapOvr>
  <p:transition spd="slow" advClick="0" advTm="10000">
    <p:wip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240684" cy="6885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198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 spd="slow" advClick="0" advTm="10000">
    <p:wipe/>
  </p:transition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Plantilla_PPT-02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3681" y="-27384"/>
            <a:ext cx="3833504" cy="6912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2017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ransition spd="slow" advClick="0" advTm="10000">
    <p:wipe/>
  </p:transition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3336" y="-1"/>
            <a:ext cx="12298669" cy="1029160"/>
          </a:xfrm>
          <a:prstGeom prst="rect">
            <a:avLst/>
          </a:prstGeom>
        </p:spPr>
      </p:pic>
      <p:pic>
        <p:nvPicPr>
          <p:cNvPr id="4" name="Imagen 3" descr="Plantilla_PPT_BANCA-04-04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2897" y="-44668"/>
            <a:ext cx="1629103" cy="1025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57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ransition spd="slow" advClick="0" advTm="10000">
    <p:wipe/>
  </p:transition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24911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ransition spd="slow" advClick="0" advTm="10000">
    <p:wipe/>
  </p:transition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file:////var/folders/92/4lt1l5456613ql_1b2r816980000gn/T/com.microsoft.Powerpoint/converted_emf.em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file:////var/folders/92/4lt1l5456613ql_1b2r816980000gn/T/com.microsoft.Powerpoint/converted_emf.emf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601470" y="1912822"/>
            <a:ext cx="6950797" cy="44012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s-CL" sz="4400" b="1" dirty="0">
                <a:solidFill>
                  <a:schemeClr val="bg1"/>
                </a:solidFill>
              </a:rPr>
              <a:t>Medidas de alivio financiero a clientes bancarios</a:t>
            </a:r>
          </a:p>
          <a:p>
            <a:endParaRPr lang="es-CL" sz="4400" b="1" dirty="0">
              <a:solidFill>
                <a:schemeClr val="bg1"/>
              </a:solidFill>
              <a:latin typeface="Helvetica"/>
              <a:cs typeface="Helvetica"/>
            </a:endParaRPr>
          </a:p>
          <a:p>
            <a:endParaRPr lang="es-CL" sz="4400" b="1" dirty="0">
              <a:solidFill>
                <a:schemeClr val="bg1"/>
              </a:solidFill>
              <a:latin typeface="Helvetica"/>
              <a:cs typeface="Helvetica"/>
            </a:endParaRPr>
          </a:p>
          <a:p>
            <a:r>
              <a:rPr lang="es-CL" sz="2000" b="1" dirty="0">
                <a:solidFill>
                  <a:schemeClr val="bg1"/>
                </a:solidFill>
                <a:latin typeface="Helvetica"/>
                <a:cs typeface="Helvetica"/>
              </a:rPr>
              <a:t>Presentación de José Manuel Mena en la Sociedad de Fomento Fabril</a:t>
            </a:r>
          </a:p>
          <a:p>
            <a:endParaRPr lang="es-MX" sz="4400" b="1" dirty="0">
              <a:solidFill>
                <a:schemeClr val="bg1"/>
              </a:solidFill>
              <a:latin typeface="Helvetica"/>
              <a:cs typeface="Helvetica"/>
            </a:endParaRPr>
          </a:p>
          <a:p>
            <a:r>
              <a:rPr lang="es-MX" sz="2000" b="1" dirty="0">
                <a:solidFill>
                  <a:schemeClr val="bg1"/>
                </a:solidFill>
                <a:latin typeface="+mj-lt"/>
                <a:cs typeface="Helvetica"/>
              </a:rPr>
              <a:t>19 de mayo de 2020</a:t>
            </a:r>
            <a:endParaRPr lang="es-ES_tradnl" sz="2000" b="1" dirty="0">
              <a:solidFill>
                <a:schemeClr val="bg1"/>
              </a:solidFill>
              <a:latin typeface="+mj-lt"/>
              <a:cs typeface="Helvetica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D0DEEA52-256E-A143-8B17-71024F2543D3}"/>
              </a:ext>
            </a:extLst>
          </p:cNvPr>
          <p:cNvPicPr>
            <a:picLocks noChangeAspect="1"/>
          </p:cNvPicPr>
          <p:nvPr/>
        </p:nvPicPr>
        <p:blipFill>
          <a:blip r:link="rId3"/>
          <a:stretch>
            <a:fillRect/>
          </a:stretch>
        </p:blipFill>
        <p:spPr>
          <a:xfrm>
            <a:off x="1270000" y="1270000"/>
            <a:ext cx="63500" cy="76200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463D143C-6FFA-3F40-AEE3-AAF886F8E3C5}"/>
              </a:ext>
            </a:extLst>
          </p:cNvPr>
          <p:cNvPicPr>
            <a:picLocks noChangeAspect="1"/>
          </p:cNvPicPr>
          <p:nvPr/>
        </p:nvPicPr>
        <p:blipFill>
          <a:blip r:link="rId3"/>
          <a:stretch>
            <a:fillRect/>
          </a:stretch>
        </p:blipFill>
        <p:spPr>
          <a:xfrm>
            <a:off x="1270000" y="1270000"/>
            <a:ext cx="63500" cy="76200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92AF462D-987B-6449-8B2E-02486B448EEC}"/>
              </a:ext>
            </a:extLst>
          </p:cNvPr>
          <p:cNvPicPr>
            <a:picLocks noChangeAspect="1"/>
          </p:cNvPicPr>
          <p:nvPr/>
        </p:nvPicPr>
        <p:blipFill>
          <a:blip r:link="rId3"/>
          <a:stretch>
            <a:fillRect/>
          </a:stretch>
        </p:blipFill>
        <p:spPr>
          <a:xfrm>
            <a:off x="1270000" y="1270000"/>
            <a:ext cx="63500" cy="76200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0DE9B295-3F3C-5042-93A5-0DC90BC2F80B}"/>
              </a:ext>
            </a:extLst>
          </p:cNvPr>
          <p:cNvPicPr>
            <a:picLocks noChangeAspect="1"/>
          </p:cNvPicPr>
          <p:nvPr/>
        </p:nvPicPr>
        <p:blipFill>
          <a:blip r:link="rId3"/>
          <a:stretch>
            <a:fillRect/>
          </a:stretch>
        </p:blipFill>
        <p:spPr>
          <a:xfrm>
            <a:off x="1270000" y="1270000"/>
            <a:ext cx="63500" cy="76200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F22462B1-6101-984F-AB38-ED999D2B1746}"/>
              </a:ext>
            </a:extLst>
          </p:cNvPr>
          <p:cNvPicPr>
            <a:picLocks noChangeAspect="1"/>
          </p:cNvPicPr>
          <p:nvPr/>
        </p:nvPicPr>
        <p:blipFill>
          <a:blip r:link="rId3"/>
          <a:stretch>
            <a:fillRect/>
          </a:stretch>
        </p:blipFill>
        <p:spPr>
          <a:xfrm>
            <a:off x="1270000" y="1270000"/>
            <a:ext cx="63500" cy="76200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2A6C59B6-D212-3F40-B341-88A3005B6EDA}"/>
              </a:ext>
            </a:extLst>
          </p:cNvPr>
          <p:cNvPicPr>
            <a:picLocks noChangeAspect="1"/>
          </p:cNvPicPr>
          <p:nvPr/>
        </p:nvPicPr>
        <p:blipFill>
          <a:blip r:link="rId3"/>
          <a:stretch>
            <a:fillRect/>
          </a:stretch>
        </p:blipFill>
        <p:spPr>
          <a:xfrm>
            <a:off x="1270000" y="1270000"/>
            <a:ext cx="63500" cy="76200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BA844A62-CD1E-734C-994D-510A25C65A94}"/>
              </a:ext>
            </a:extLst>
          </p:cNvPr>
          <p:cNvPicPr>
            <a:picLocks noChangeAspect="1"/>
          </p:cNvPicPr>
          <p:nvPr/>
        </p:nvPicPr>
        <p:blipFill>
          <a:blip r:link="rId3"/>
          <a:stretch>
            <a:fillRect/>
          </a:stretch>
        </p:blipFill>
        <p:spPr>
          <a:xfrm>
            <a:off x="1270000" y="1270000"/>
            <a:ext cx="63500" cy="7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6505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91067" y="1178251"/>
            <a:ext cx="1148239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itchFamily="2" charset="2"/>
              <a:buChar char="Ø"/>
              <a:defRPr/>
            </a:pPr>
            <a:r>
              <a:rPr lang="es-CL" sz="2000" dirty="0">
                <a:solidFill>
                  <a:prstClr val="black"/>
                </a:solidFill>
              </a:rPr>
              <a:t>Desde 18-Oct, la banca ha reprogramado y flexibilizado las condiciones crediticias a más de </a:t>
            </a:r>
            <a:r>
              <a:rPr lang="es-CL" sz="2000" b="1" dirty="0">
                <a:solidFill>
                  <a:prstClr val="black"/>
                </a:solidFill>
              </a:rPr>
              <a:t>300 mil clientes</a:t>
            </a:r>
            <a:r>
              <a:rPr lang="es-CL" sz="2000" dirty="0">
                <a:solidFill>
                  <a:prstClr val="black"/>
                </a:solidFill>
              </a:rPr>
              <a:t>, principalmente a PYMEs.</a:t>
            </a:r>
          </a:p>
          <a:p>
            <a:pPr marL="800100" lvl="1" indent="-342900" algn="just">
              <a:buFont typeface="Wingdings" pitchFamily="2" charset="2"/>
              <a:buChar char="Ø"/>
              <a:defRPr/>
            </a:pPr>
            <a:endParaRPr lang="es-CL" sz="2000" dirty="0">
              <a:solidFill>
                <a:prstClr val="black"/>
              </a:solidFill>
            </a:endParaRPr>
          </a:p>
          <a:p>
            <a:pPr marL="342900" indent="-342900" algn="just">
              <a:buFont typeface="Wingdings" pitchFamily="2" charset="2"/>
              <a:buChar char="Ø"/>
              <a:defRPr/>
            </a:pPr>
            <a:r>
              <a:rPr lang="es-CL" sz="2000" dirty="0">
                <a:solidFill>
                  <a:prstClr val="black"/>
                </a:solidFill>
              </a:rPr>
              <a:t>A partir de marzo 2020, se han cursado más de </a:t>
            </a:r>
            <a:r>
              <a:rPr lang="es-CL" sz="2000" b="1" dirty="0">
                <a:solidFill>
                  <a:prstClr val="black"/>
                </a:solidFill>
              </a:rPr>
              <a:t>850 mil clientes</a:t>
            </a:r>
            <a:r>
              <a:rPr lang="es-CL" sz="2000" b="1" baseline="30000" dirty="0">
                <a:solidFill>
                  <a:prstClr val="black"/>
                </a:solidFill>
              </a:rPr>
              <a:t>/1</a:t>
            </a:r>
            <a:r>
              <a:rPr lang="es-CL" sz="2000" dirty="0">
                <a:solidFill>
                  <a:prstClr val="black"/>
                </a:solidFill>
              </a:rPr>
              <a:t>.</a:t>
            </a:r>
          </a:p>
          <a:p>
            <a:pPr marL="1257300" lvl="2" indent="-342900" algn="just">
              <a:buFont typeface="Wingdings" pitchFamily="2" charset="2"/>
              <a:buChar char="Ø"/>
              <a:defRPr/>
            </a:pPr>
            <a:r>
              <a:rPr lang="es-CL" sz="2000" dirty="0">
                <a:solidFill>
                  <a:prstClr val="black"/>
                </a:solidFill>
              </a:rPr>
              <a:t>Personas (consumo): 483 mil (4,5% del total), por un monto de US$ 4.300 millones (14,0%)</a:t>
            </a:r>
          </a:p>
          <a:p>
            <a:pPr marL="1257300" lvl="2" indent="-342900" algn="just">
              <a:buFont typeface="Wingdings" pitchFamily="2" charset="2"/>
              <a:buChar char="Ø"/>
              <a:defRPr/>
            </a:pPr>
            <a:r>
              <a:rPr lang="es-CL" sz="2000" dirty="0">
                <a:solidFill>
                  <a:prstClr val="black"/>
                </a:solidFill>
              </a:rPr>
              <a:t>Personas (hipotecario): 255 mil (21,4% del total), por un monto de US$ 19.700 millones (30,6%)</a:t>
            </a:r>
          </a:p>
          <a:p>
            <a:pPr marL="1257300" lvl="2" indent="-342900" algn="just">
              <a:buFont typeface="Wingdings" pitchFamily="2" charset="2"/>
              <a:buChar char="Ø"/>
              <a:defRPr/>
            </a:pPr>
            <a:r>
              <a:rPr lang="es-CL" sz="2000" dirty="0">
                <a:solidFill>
                  <a:prstClr val="black"/>
                </a:solidFill>
              </a:rPr>
              <a:t>PYMEs (comercial): 113 mil (15,5% del total), por un monto de US$ 4.200 millones (21,1%)</a:t>
            </a:r>
          </a:p>
          <a:p>
            <a:pPr lvl="1" algn="just">
              <a:defRPr/>
            </a:pPr>
            <a:endParaRPr lang="es-CL" sz="2000" dirty="0">
              <a:solidFill>
                <a:prstClr val="black"/>
              </a:solidFill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338666" y="124383"/>
            <a:ext cx="100584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s-CL" sz="2400" b="1" dirty="0">
                <a:solidFill>
                  <a:prstClr val="white"/>
                </a:solidFill>
              </a:rPr>
              <a:t>La banca ha estado acompañando a sus clientes que pasan dificultades	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BAF73A96-5691-6941-B8D4-D4B1CBAEFE6C}"/>
              </a:ext>
            </a:extLst>
          </p:cNvPr>
          <p:cNvSpPr txBox="1"/>
          <p:nvPr/>
        </p:nvSpPr>
        <p:spPr>
          <a:xfrm>
            <a:off x="11822912" y="6543570"/>
            <a:ext cx="369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FC4B8070-D12A-4959-94EF-1141F9058192}" type="slidenum">
              <a:rPr lang="es-CL" sz="1400" smtClean="0"/>
              <a:t>2</a:t>
            </a:fld>
            <a:endParaRPr lang="es-CL" sz="1400" dirty="0"/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7DCE9FBF-A1BF-4CBA-9562-FADDD330454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7622760"/>
              </p:ext>
            </p:extLst>
          </p:nvPr>
        </p:nvGraphicFramePr>
        <p:xfrm>
          <a:off x="-309937" y="3965249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F390139C-1C7B-46C4-969E-6D25344A5B9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1349774"/>
              </p:ext>
            </p:extLst>
          </p:nvPr>
        </p:nvGraphicFramePr>
        <p:xfrm>
          <a:off x="3973542" y="3965249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962C9171-F41E-46FE-8501-B4852429FFE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5760414"/>
              </p:ext>
            </p:extLst>
          </p:nvPr>
        </p:nvGraphicFramePr>
        <p:xfrm>
          <a:off x="8083963" y="3965249"/>
          <a:ext cx="4572000" cy="25498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8" name="CuadroTexto 7">
            <a:extLst>
              <a:ext uri="{FF2B5EF4-FFF2-40B4-BE49-F238E27FC236}">
                <a16:creationId xmlns:a16="http://schemas.microsoft.com/office/drawing/2014/main" id="{2DC22FE8-74E2-41F5-996F-36DD66A53492}"/>
              </a:ext>
            </a:extLst>
          </p:cNvPr>
          <p:cNvSpPr txBox="1"/>
          <p:nvPr/>
        </p:nvSpPr>
        <p:spPr>
          <a:xfrm>
            <a:off x="917824" y="3461568"/>
            <a:ext cx="21164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1200" b="1" dirty="0"/>
              <a:t>Composición cartera bancaria</a:t>
            </a:r>
            <a:r>
              <a:rPr lang="es-CL" sz="1200" b="1" baseline="30000" dirty="0"/>
              <a:t>/2</a:t>
            </a:r>
            <a:r>
              <a:rPr lang="es-CL" sz="1200" b="1" dirty="0"/>
              <a:t> (MMUSD)</a:t>
            </a:r>
            <a:endParaRPr lang="es-CL" sz="1200" b="1" baseline="30000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4326C770-07B8-4967-8793-D6BBC3ABC588}"/>
              </a:ext>
            </a:extLst>
          </p:cNvPr>
          <p:cNvSpPr txBox="1"/>
          <p:nvPr/>
        </p:nvSpPr>
        <p:spPr>
          <a:xfrm>
            <a:off x="5201304" y="3498447"/>
            <a:ext cx="21164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1200" b="1" dirty="0"/>
              <a:t>Composición cartera comercial</a:t>
            </a:r>
            <a:r>
              <a:rPr lang="es-CL" sz="1200" b="1" baseline="30000" dirty="0"/>
              <a:t>/2</a:t>
            </a:r>
            <a:r>
              <a:rPr lang="es-CL" sz="1200" b="1" dirty="0"/>
              <a:t> (MMUSD)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243630AF-7097-4EBA-AD43-43CA291E1FED}"/>
              </a:ext>
            </a:extLst>
          </p:cNvPr>
          <p:cNvSpPr txBox="1"/>
          <p:nvPr/>
        </p:nvSpPr>
        <p:spPr>
          <a:xfrm>
            <a:off x="9311724" y="3467351"/>
            <a:ext cx="21164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1200" b="1" dirty="0"/>
              <a:t>Composición cartera comercial personas jurídicas</a:t>
            </a:r>
            <a:r>
              <a:rPr lang="es-CL" sz="1200" b="1" baseline="30000" dirty="0"/>
              <a:t>/2</a:t>
            </a:r>
            <a:r>
              <a:rPr lang="es-CL" sz="1200" b="1" dirty="0"/>
              <a:t> (MMUSD)</a:t>
            </a:r>
          </a:p>
        </p:txBody>
      </p:sp>
      <p:sp>
        <p:nvSpPr>
          <p:cNvPr id="11" name="Cerrar llave 10">
            <a:extLst>
              <a:ext uri="{FF2B5EF4-FFF2-40B4-BE49-F238E27FC236}">
                <a16:creationId xmlns:a16="http://schemas.microsoft.com/office/drawing/2014/main" id="{B50A9069-7BB0-4E63-B13F-6DD953360D63}"/>
              </a:ext>
            </a:extLst>
          </p:cNvPr>
          <p:cNvSpPr/>
          <p:nvPr/>
        </p:nvSpPr>
        <p:spPr>
          <a:xfrm>
            <a:off x="3973542" y="4113682"/>
            <a:ext cx="413523" cy="2277035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2" name="Cerrar llave 11">
            <a:extLst>
              <a:ext uri="{FF2B5EF4-FFF2-40B4-BE49-F238E27FC236}">
                <a16:creationId xmlns:a16="http://schemas.microsoft.com/office/drawing/2014/main" id="{615D9346-E34E-42C7-BEEC-714C355C851D}"/>
              </a:ext>
            </a:extLst>
          </p:cNvPr>
          <p:cNvSpPr/>
          <p:nvPr/>
        </p:nvSpPr>
        <p:spPr>
          <a:xfrm>
            <a:off x="7746194" y="4113682"/>
            <a:ext cx="413523" cy="2277035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4F879684-D2D0-254B-B87B-EC0DCBEEF07D}"/>
              </a:ext>
            </a:extLst>
          </p:cNvPr>
          <p:cNvSpPr txBox="1"/>
          <p:nvPr/>
        </p:nvSpPr>
        <p:spPr>
          <a:xfrm>
            <a:off x="338666" y="6464856"/>
            <a:ext cx="49800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1200" dirty="0"/>
              <a:t>/1 Cifras al 8 de mayo de 2020. Fuente: Comisión para el Mercado Financiero</a:t>
            </a:r>
          </a:p>
          <a:p>
            <a:r>
              <a:rPr lang="es-CL" sz="1200" dirty="0"/>
              <a:t>/2 Cifras a febrero 2020. Fuente: Comisión para el Mercado Financiero</a:t>
            </a:r>
          </a:p>
        </p:txBody>
      </p:sp>
    </p:spTree>
    <p:extLst>
      <p:ext uri="{BB962C8B-B14F-4D97-AF65-F5344CB8AC3E}">
        <p14:creationId xmlns:p14="http://schemas.microsoft.com/office/powerpoint/2010/main" val="3527867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91067" y="1178251"/>
            <a:ext cx="11482397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itchFamily="2" charset="2"/>
              <a:buChar char="Ø"/>
              <a:defRPr/>
            </a:pPr>
            <a:r>
              <a:rPr lang="es-CL" b="1" dirty="0">
                <a:solidFill>
                  <a:prstClr val="black"/>
                </a:solidFill>
              </a:rPr>
              <a:t>Línea FCIC (</a:t>
            </a:r>
            <a:r>
              <a:rPr lang="es-CL" dirty="0" err="1">
                <a:solidFill>
                  <a:prstClr val="black"/>
                </a:solidFill>
              </a:rPr>
              <a:t>BCCh</a:t>
            </a:r>
            <a:r>
              <a:rPr lang="es-CL" dirty="0">
                <a:solidFill>
                  <a:prstClr val="black"/>
                </a:solidFill>
              </a:rPr>
              <a:t>) aporta liquidez a 0.5% por 4 años, por hasta US$ 24.000 millones.</a:t>
            </a:r>
          </a:p>
          <a:p>
            <a:pPr marL="342900" indent="-342900" algn="just">
              <a:buFont typeface="Wingdings" pitchFamily="2" charset="2"/>
              <a:buChar char="Ø"/>
              <a:defRPr/>
            </a:pPr>
            <a:endParaRPr lang="es-CL" dirty="0">
              <a:solidFill>
                <a:prstClr val="black"/>
              </a:solidFill>
            </a:endParaRPr>
          </a:p>
          <a:p>
            <a:pPr marL="342900" indent="-342900" algn="just">
              <a:buFont typeface="Wingdings" pitchFamily="2" charset="2"/>
              <a:buChar char="Ø"/>
              <a:defRPr/>
            </a:pPr>
            <a:r>
              <a:rPr lang="es-CL" b="1" dirty="0">
                <a:solidFill>
                  <a:prstClr val="black"/>
                </a:solidFill>
              </a:rPr>
              <a:t>Financiamiento Covid-19 </a:t>
            </a:r>
            <a:r>
              <a:rPr lang="es-CL" dirty="0">
                <a:solidFill>
                  <a:prstClr val="black"/>
                </a:solidFill>
              </a:rPr>
              <a:t>(FOGAPE) permite entregar créditos a empresas con ventas netas anuales inferiores a 1 millón de UF</a:t>
            </a:r>
          </a:p>
          <a:p>
            <a:pPr marL="342900" indent="-342900" algn="just">
              <a:buFont typeface="Wingdings" pitchFamily="2" charset="2"/>
              <a:buChar char="Ø"/>
              <a:defRPr/>
            </a:pPr>
            <a:endParaRPr lang="es-CL" dirty="0">
              <a:solidFill>
                <a:prstClr val="black"/>
              </a:solidFill>
            </a:endParaRPr>
          </a:p>
          <a:p>
            <a:pPr marL="800100" lvl="1" indent="-342900" algn="just">
              <a:buFont typeface="Wingdings" pitchFamily="2" charset="2"/>
              <a:buChar char="Ø"/>
              <a:defRPr/>
            </a:pPr>
            <a:r>
              <a:rPr lang="es-CL" dirty="0">
                <a:solidFill>
                  <a:prstClr val="black"/>
                </a:solidFill>
              </a:rPr>
              <a:t>Hasta 3 meses de ventas</a:t>
            </a:r>
          </a:p>
          <a:p>
            <a:pPr marL="800100" lvl="1" indent="-342900" algn="just">
              <a:buFont typeface="Wingdings" pitchFamily="2" charset="2"/>
              <a:buChar char="Ø"/>
              <a:defRPr/>
            </a:pPr>
            <a:r>
              <a:rPr lang="es-CL" dirty="0">
                <a:solidFill>
                  <a:prstClr val="black"/>
                </a:solidFill>
              </a:rPr>
              <a:t>Destino de los recursos: capital de trabajo</a:t>
            </a:r>
          </a:p>
          <a:p>
            <a:pPr marL="1257300" lvl="2" indent="-342900" algn="just">
              <a:buFont typeface="Wingdings" pitchFamily="2" charset="2"/>
              <a:buChar char="Ø"/>
              <a:defRPr/>
            </a:pPr>
            <a:r>
              <a:rPr lang="es-CL" u="sng" dirty="0">
                <a:solidFill>
                  <a:prstClr val="black"/>
                </a:solidFill>
              </a:rPr>
              <a:t>Incluye</a:t>
            </a:r>
            <a:r>
              <a:rPr lang="es-CL" dirty="0">
                <a:solidFill>
                  <a:prstClr val="black"/>
                </a:solidFill>
              </a:rPr>
              <a:t>: pago de remuneraciones, arriendos, suministros y facturas pendientes de liquidación, obligaciones tributarias, boletas de garantía, gastos de seguros, gastos asociados al otorgamiento de líneas, y cualquier otro gasto indispensable para el funcionamiento de la empresa.</a:t>
            </a:r>
          </a:p>
          <a:p>
            <a:pPr marL="1257300" lvl="2" indent="-342900" algn="just">
              <a:buFont typeface="Wingdings" pitchFamily="2" charset="2"/>
              <a:buChar char="Ø"/>
              <a:defRPr/>
            </a:pPr>
            <a:r>
              <a:rPr lang="es-CL" u="sng" dirty="0">
                <a:solidFill>
                  <a:prstClr val="black"/>
                </a:solidFill>
              </a:rPr>
              <a:t>Exclusiones</a:t>
            </a:r>
            <a:r>
              <a:rPr lang="es-CL" dirty="0">
                <a:solidFill>
                  <a:prstClr val="black"/>
                </a:solidFill>
              </a:rPr>
              <a:t>: pago de dividendos, retiro de utilidades, préstamos a personas relacionadas, o cualquier otra forma de retiro de capital por parte de él o los dueños de la empresa; amortización, prepago o refinanciamiento de créditos vigentes o vencidos, ya sea de forma directa o indirecta; adquisición de activos fijos, salvo el reemplazo de activos esenciales para el funcionamiento de la empresa.</a:t>
            </a:r>
          </a:p>
          <a:p>
            <a:pPr marL="800100" lvl="1" indent="-342900" algn="just">
              <a:buFont typeface="Wingdings" pitchFamily="2" charset="2"/>
              <a:buChar char="Ø"/>
              <a:defRPr/>
            </a:pPr>
            <a:r>
              <a:rPr lang="es-CL" dirty="0">
                <a:solidFill>
                  <a:prstClr val="black"/>
                </a:solidFill>
              </a:rPr>
              <a:t>Empresa debe hacer declaración jurada simple:</a:t>
            </a:r>
          </a:p>
          <a:p>
            <a:pPr marL="1257300" lvl="2" indent="-342900" algn="just">
              <a:buFont typeface="Wingdings" pitchFamily="2" charset="2"/>
              <a:buChar char="Ø"/>
              <a:defRPr/>
            </a:pPr>
            <a:r>
              <a:rPr lang="es-CL" dirty="0">
                <a:solidFill>
                  <a:prstClr val="black"/>
                </a:solidFill>
              </a:rPr>
              <a:t>Haber sido afectada por la emergencia sanitaria producto de la pandemia Covid-19.</a:t>
            </a:r>
          </a:p>
          <a:p>
            <a:pPr marL="1257300" lvl="2" indent="-342900" algn="just">
              <a:buFont typeface="Wingdings" pitchFamily="2" charset="2"/>
              <a:buChar char="Ø"/>
              <a:defRPr/>
            </a:pPr>
            <a:r>
              <a:rPr lang="es-CL" dirty="0">
                <a:solidFill>
                  <a:prstClr val="black"/>
                </a:solidFill>
              </a:rPr>
              <a:t>Venta neta anual</a:t>
            </a:r>
          </a:p>
          <a:p>
            <a:pPr marL="1257300" lvl="2" indent="-342900" algn="just">
              <a:buFont typeface="Wingdings" pitchFamily="2" charset="2"/>
              <a:buChar char="Ø"/>
              <a:defRPr/>
            </a:pPr>
            <a:r>
              <a:rPr lang="es-CL" dirty="0">
                <a:solidFill>
                  <a:prstClr val="black"/>
                </a:solidFill>
              </a:rPr>
              <a:t>El destino de los recursos, y especialmente que no utilizará los recursos en los conceptos no permitidos.</a:t>
            </a:r>
          </a:p>
          <a:p>
            <a:pPr marL="1257300" lvl="2" indent="-342900" algn="just">
              <a:buFont typeface="Wingdings" pitchFamily="2" charset="2"/>
              <a:buChar char="Ø"/>
              <a:defRPr/>
            </a:pPr>
            <a:endParaRPr lang="es-CL" dirty="0">
              <a:solidFill>
                <a:prstClr val="black"/>
              </a:solidFill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338666" y="124383"/>
            <a:ext cx="100584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s-CL" sz="2400" b="1" dirty="0">
                <a:solidFill>
                  <a:prstClr val="white"/>
                </a:solidFill>
              </a:rPr>
              <a:t>Apoyo estatal para potenciar el alivio financiero	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BAF73A96-5691-6941-B8D4-D4B1CBAEFE6C}"/>
              </a:ext>
            </a:extLst>
          </p:cNvPr>
          <p:cNvSpPr txBox="1"/>
          <p:nvPr/>
        </p:nvSpPr>
        <p:spPr>
          <a:xfrm>
            <a:off x="11822912" y="6543570"/>
            <a:ext cx="369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FC4B8070-D12A-4959-94EF-1141F9058192}" type="slidenum">
              <a:rPr lang="es-CL" sz="1400" smtClean="0"/>
              <a:t>3</a:t>
            </a:fld>
            <a:endParaRPr lang="es-CL" sz="1400" dirty="0"/>
          </a:p>
        </p:txBody>
      </p:sp>
    </p:spTree>
    <p:extLst>
      <p:ext uri="{BB962C8B-B14F-4D97-AF65-F5344CB8AC3E}">
        <p14:creationId xmlns:p14="http://schemas.microsoft.com/office/powerpoint/2010/main" val="4076851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91067" y="1178251"/>
            <a:ext cx="1148239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itchFamily="2" charset="2"/>
              <a:buChar char="Ø"/>
              <a:defRPr/>
            </a:pPr>
            <a:r>
              <a:rPr lang="es-CL" sz="2000" dirty="0">
                <a:solidFill>
                  <a:prstClr val="black"/>
                </a:solidFill>
              </a:rPr>
              <a:t>FOGAPE garantiza créditos, diferenciando tamaños de empresas, y tiene un deducible que cada institución deberá soportar asociado a los financiamientos otorgados.</a:t>
            </a:r>
          </a:p>
          <a:p>
            <a:pPr algn="just">
              <a:defRPr/>
            </a:pPr>
            <a:endParaRPr lang="es-CL" sz="2000" dirty="0">
              <a:solidFill>
                <a:prstClr val="black"/>
              </a:solidFill>
            </a:endParaRPr>
          </a:p>
          <a:p>
            <a:pPr algn="just">
              <a:defRPr/>
            </a:pPr>
            <a:endParaRPr lang="es-CL" sz="2000" dirty="0">
              <a:solidFill>
                <a:prstClr val="black"/>
              </a:solidFill>
            </a:endParaRPr>
          </a:p>
          <a:p>
            <a:pPr algn="just">
              <a:defRPr/>
            </a:pPr>
            <a:endParaRPr lang="es-CL" sz="2000" dirty="0">
              <a:solidFill>
                <a:prstClr val="black"/>
              </a:solidFill>
            </a:endParaRPr>
          </a:p>
          <a:p>
            <a:pPr algn="just">
              <a:defRPr/>
            </a:pPr>
            <a:endParaRPr lang="es-CL" sz="2000" dirty="0">
              <a:solidFill>
                <a:prstClr val="black"/>
              </a:solidFill>
            </a:endParaRPr>
          </a:p>
          <a:p>
            <a:pPr algn="just">
              <a:defRPr/>
            </a:pPr>
            <a:endParaRPr lang="es-CL" sz="2000" dirty="0">
              <a:solidFill>
                <a:prstClr val="black"/>
              </a:solidFill>
            </a:endParaRPr>
          </a:p>
          <a:p>
            <a:pPr algn="just">
              <a:defRPr/>
            </a:pPr>
            <a:endParaRPr lang="es-CL" sz="2000" dirty="0">
              <a:solidFill>
                <a:prstClr val="black"/>
              </a:solidFill>
            </a:endParaRPr>
          </a:p>
          <a:p>
            <a:pPr algn="just">
              <a:defRPr/>
            </a:pPr>
            <a:endParaRPr lang="es-CL" sz="2000" dirty="0">
              <a:solidFill>
                <a:prstClr val="black"/>
              </a:solidFill>
            </a:endParaRPr>
          </a:p>
          <a:p>
            <a:pPr algn="just">
              <a:defRPr/>
            </a:pPr>
            <a:endParaRPr lang="es-CL" sz="2000" dirty="0">
              <a:solidFill>
                <a:prstClr val="black"/>
              </a:solidFill>
            </a:endParaRPr>
          </a:p>
          <a:p>
            <a:pPr algn="just">
              <a:defRPr/>
            </a:pPr>
            <a:endParaRPr lang="es-CL" sz="2000" dirty="0">
              <a:solidFill>
                <a:prstClr val="black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  <a:defRPr/>
            </a:pPr>
            <a:r>
              <a:rPr lang="es-CL" sz="2000" dirty="0">
                <a:solidFill>
                  <a:prstClr val="black"/>
                </a:solidFill>
              </a:rPr>
              <a:t>El uso de la garantía tiene una comisión anual de cargo de las instituciones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338666" y="124383"/>
            <a:ext cx="100584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s-CL" sz="2400" b="1" dirty="0">
                <a:solidFill>
                  <a:prstClr val="white"/>
                </a:solidFill>
              </a:rPr>
              <a:t>Financiamiento Covid-19	- Garantía Estatal (FOGAPE)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BAF73A96-5691-6941-B8D4-D4B1CBAEFE6C}"/>
              </a:ext>
            </a:extLst>
          </p:cNvPr>
          <p:cNvSpPr txBox="1"/>
          <p:nvPr/>
        </p:nvSpPr>
        <p:spPr>
          <a:xfrm>
            <a:off x="11822912" y="6543570"/>
            <a:ext cx="369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FC4B8070-D12A-4959-94EF-1141F9058192}" type="slidenum">
              <a:rPr lang="es-CL" sz="1400" smtClean="0"/>
              <a:t>4</a:t>
            </a:fld>
            <a:endParaRPr lang="es-CL" sz="1400" dirty="0"/>
          </a:p>
        </p:txBody>
      </p:sp>
      <p:graphicFrame>
        <p:nvGraphicFramePr>
          <p:cNvPr id="5" name="Tabla 5">
            <a:extLst>
              <a:ext uri="{FF2B5EF4-FFF2-40B4-BE49-F238E27FC236}">
                <a16:creationId xmlns:a16="http://schemas.microsoft.com/office/drawing/2014/main" id="{3ACE9ED3-8AAD-4561-A783-E148FDCC72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2327489"/>
              </p:ext>
            </p:extLst>
          </p:nvPr>
        </p:nvGraphicFramePr>
        <p:xfrm>
          <a:off x="1388002" y="2091266"/>
          <a:ext cx="9718147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47236">
                  <a:extLst>
                    <a:ext uri="{9D8B030D-6E8A-4147-A177-3AD203B41FA5}">
                      <a16:colId xmlns:a16="http://schemas.microsoft.com/office/drawing/2014/main" val="107757513"/>
                    </a:ext>
                  </a:extLst>
                </a:gridCol>
                <a:gridCol w="2103498">
                  <a:extLst>
                    <a:ext uri="{9D8B030D-6E8A-4147-A177-3AD203B41FA5}">
                      <a16:colId xmlns:a16="http://schemas.microsoft.com/office/drawing/2014/main" val="2475627835"/>
                    </a:ext>
                  </a:extLst>
                </a:gridCol>
                <a:gridCol w="3567413">
                  <a:extLst>
                    <a:ext uri="{9D8B030D-6E8A-4147-A177-3AD203B41FA5}">
                      <a16:colId xmlns:a16="http://schemas.microsoft.com/office/drawing/2014/main" val="2707132303"/>
                    </a:ext>
                  </a:extLst>
                </a:gridCol>
              </a:tblGrid>
              <a:tr h="538457">
                <a:tc>
                  <a:txBody>
                    <a:bodyPr/>
                    <a:lstStyle/>
                    <a:p>
                      <a:pPr algn="ctr"/>
                      <a:r>
                        <a:rPr lang="es-CL" sz="1600" dirty="0"/>
                        <a:t>Ventas netas anuales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600" dirty="0"/>
                        <a:t>Cobertura</a:t>
                      </a:r>
                      <a:br>
                        <a:rPr lang="es-CL" sz="1600" dirty="0"/>
                      </a:br>
                      <a:r>
                        <a:rPr lang="es-CL" sz="1600" dirty="0"/>
                        <a:t>(% del saldo deudor)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600" dirty="0"/>
                        <a:t>Deducible</a:t>
                      </a:r>
                      <a:br>
                        <a:rPr lang="es-CL" sz="1600" dirty="0"/>
                      </a:br>
                      <a:r>
                        <a:rPr lang="es-CL" sz="1600" dirty="0"/>
                        <a:t>(% del saldo garantizado por institución)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8948876"/>
                  </a:ext>
                </a:extLst>
              </a:tr>
              <a:tr h="311738">
                <a:tc>
                  <a:txBody>
                    <a:bodyPr/>
                    <a:lstStyle/>
                    <a:p>
                      <a:pPr algn="ctr"/>
                      <a:r>
                        <a:rPr lang="es-CL" sz="1600" dirty="0"/>
                        <a:t>&lt; 25.000 UF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600" b="1" dirty="0"/>
                        <a:t>85%</a:t>
                      </a:r>
                      <a:endParaRPr lang="es-C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600" dirty="0"/>
                        <a:t>5%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24203751"/>
                  </a:ext>
                </a:extLst>
              </a:tr>
              <a:tr h="311738">
                <a:tc>
                  <a:txBody>
                    <a:bodyPr/>
                    <a:lstStyle/>
                    <a:p>
                      <a:pPr algn="ctr"/>
                      <a:r>
                        <a:rPr lang="es-CL" sz="1600" dirty="0"/>
                        <a:t>25.000 UF &lt; VNA &lt; 100.000 UF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600" b="1" dirty="0"/>
                        <a:t>80%</a:t>
                      </a:r>
                      <a:endParaRPr lang="es-C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600" dirty="0"/>
                        <a:t>3,5%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40726909"/>
                  </a:ext>
                </a:extLst>
              </a:tr>
              <a:tr h="311738">
                <a:tc>
                  <a:txBody>
                    <a:bodyPr/>
                    <a:lstStyle/>
                    <a:p>
                      <a:pPr algn="ctr"/>
                      <a:r>
                        <a:rPr lang="es-CL" sz="1600" dirty="0"/>
                        <a:t>100.000 UF &lt; VNA &lt; 600.000 UF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600" b="1" dirty="0"/>
                        <a:t>70%</a:t>
                      </a:r>
                      <a:endParaRPr lang="es-CL" sz="16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CL" sz="1600" dirty="0"/>
                        <a:t>2,5%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5216635"/>
                  </a:ext>
                </a:extLst>
              </a:tr>
              <a:tr h="311738">
                <a:tc>
                  <a:txBody>
                    <a:bodyPr/>
                    <a:lstStyle/>
                    <a:p>
                      <a:pPr algn="ctr"/>
                      <a:r>
                        <a:rPr lang="es-CL" sz="1600" dirty="0"/>
                        <a:t>600.000 UF &lt; VNA &lt; 1.000.000 UF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600" b="1" dirty="0"/>
                        <a:t>60%</a:t>
                      </a:r>
                      <a:endParaRPr lang="es-CL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5606434"/>
                  </a:ext>
                </a:extLst>
              </a:tr>
            </a:tbl>
          </a:graphicData>
        </a:graphic>
      </p:graphicFrame>
      <p:graphicFrame>
        <p:nvGraphicFramePr>
          <p:cNvPr id="7" name="Tabla 5">
            <a:extLst>
              <a:ext uri="{FF2B5EF4-FFF2-40B4-BE49-F238E27FC236}">
                <a16:creationId xmlns:a16="http://schemas.microsoft.com/office/drawing/2014/main" id="{03F1B0E8-1527-4BF8-A536-C701A45EE0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723764"/>
              </p:ext>
            </p:extLst>
          </p:nvPr>
        </p:nvGraphicFramePr>
        <p:xfrm>
          <a:off x="1388002" y="5019349"/>
          <a:ext cx="9718147" cy="132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8933">
                  <a:extLst>
                    <a:ext uri="{9D8B030D-6E8A-4147-A177-3AD203B41FA5}">
                      <a16:colId xmlns:a16="http://schemas.microsoft.com/office/drawing/2014/main" val="107757513"/>
                    </a:ext>
                  </a:extLst>
                </a:gridCol>
                <a:gridCol w="3574607">
                  <a:extLst>
                    <a:ext uri="{9D8B030D-6E8A-4147-A177-3AD203B41FA5}">
                      <a16:colId xmlns:a16="http://schemas.microsoft.com/office/drawing/2014/main" val="2475627835"/>
                    </a:ext>
                  </a:extLst>
                </a:gridCol>
                <a:gridCol w="3574607">
                  <a:extLst>
                    <a:ext uri="{9D8B030D-6E8A-4147-A177-3AD203B41FA5}">
                      <a16:colId xmlns:a16="http://schemas.microsoft.com/office/drawing/2014/main" val="27071323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1600" dirty="0"/>
                        <a:t>Ventas netas anuales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600" dirty="0"/>
                        <a:t>Financiamientos entregados hasta </a:t>
                      </a:r>
                      <a:br>
                        <a:rPr lang="es-CL" sz="1600" dirty="0"/>
                      </a:br>
                      <a:r>
                        <a:rPr lang="es-CL" sz="1600" dirty="0"/>
                        <a:t>el 30 de junio de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600" dirty="0"/>
                        <a:t>Financiamientos entregados después del 30 de junio de 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89488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1600" dirty="0"/>
                        <a:t>&lt; 100.000 UF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600" dirty="0"/>
                        <a:t>0,1%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600" dirty="0"/>
                        <a:t>0,2%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242037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1600" dirty="0"/>
                        <a:t>&gt;= 100.000 UF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600" dirty="0"/>
                        <a:t>0,2 %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600" dirty="0"/>
                        <a:t>0,4%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407269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011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91067" y="1178251"/>
            <a:ext cx="11482397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itchFamily="2" charset="2"/>
              <a:buChar char="Ø"/>
              <a:defRPr/>
            </a:pPr>
            <a:r>
              <a:rPr lang="es-CL" dirty="0">
                <a:solidFill>
                  <a:prstClr val="black"/>
                </a:solidFill>
              </a:rPr>
              <a:t>Plazo: entre </a:t>
            </a:r>
            <a:r>
              <a:rPr lang="es-CL" b="1" dirty="0">
                <a:solidFill>
                  <a:prstClr val="black"/>
                </a:solidFill>
              </a:rPr>
              <a:t>24 y 48 meses</a:t>
            </a:r>
            <a:r>
              <a:rPr lang="es-CL" dirty="0">
                <a:solidFill>
                  <a:prstClr val="black"/>
                </a:solidFill>
              </a:rPr>
              <a:t>, incluido </a:t>
            </a:r>
            <a:r>
              <a:rPr lang="es-CL" b="1" dirty="0">
                <a:solidFill>
                  <a:prstClr val="black"/>
                </a:solidFill>
              </a:rPr>
              <a:t>6 meses de gracia </a:t>
            </a:r>
            <a:r>
              <a:rPr lang="es-CL" dirty="0">
                <a:solidFill>
                  <a:prstClr val="black"/>
                </a:solidFill>
              </a:rPr>
              <a:t>para el pago de la primera cuota.</a:t>
            </a:r>
          </a:p>
          <a:p>
            <a:pPr marL="342900" indent="-342900" algn="just">
              <a:buFont typeface="Wingdings" pitchFamily="2" charset="2"/>
              <a:buChar char="Ø"/>
              <a:defRPr/>
            </a:pPr>
            <a:endParaRPr lang="es-CL" dirty="0">
              <a:solidFill>
                <a:prstClr val="black"/>
              </a:solidFill>
            </a:endParaRPr>
          </a:p>
          <a:p>
            <a:pPr marL="342900" indent="-342900" algn="just">
              <a:buFont typeface="Wingdings" pitchFamily="2" charset="2"/>
              <a:buChar char="Ø"/>
              <a:defRPr/>
            </a:pPr>
            <a:r>
              <a:rPr lang="es-CL" b="1" dirty="0">
                <a:solidFill>
                  <a:prstClr val="black"/>
                </a:solidFill>
              </a:rPr>
              <a:t>Sin costo de prepago</a:t>
            </a:r>
          </a:p>
          <a:p>
            <a:pPr marL="342900" indent="-342900" algn="just">
              <a:buFont typeface="Wingdings" pitchFamily="2" charset="2"/>
              <a:buChar char="Ø"/>
              <a:defRPr/>
            </a:pPr>
            <a:endParaRPr lang="es-CL" dirty="0">
              <a:solidFill>
                <a:prstClr val="black"/>
              </a:solidFill>
            </a:endParaRPr>
          </a:p>
          <a:p>
            <a:pPr marL="342900" indent="-342900" algn="just">
              <a:buFont typeface="Wingdings" pitchFamily="2" charset="2"/>
              <a:buChar char="Ø"/>
              <a:defRPr/>
            </a:pPr>
            <a:r>
              <a:rPr lang="es-CL" dirty="0">
                <a:solidFill>
                  <a:prstClr val="black"/>
                </a:solidFill>
              </a:rPr>
              <a:t>Tasa máxima: </a:t>
            </a:r>
            <a:r>
              <a:rPr lang="es-CL" b="1" dirty="0">
                <a:solidFill>
                  <a:prstClr val="black"/>
                </a:solidFill>
              </a:rPr>
              <a:t>TPM + 3% </a:t>
            </a:r>
            <a:r>
              <a:rPr lang="es-CL" dirty="0">
                <a:solidFill>
                  <a:prstClr val="black"/>
                </a:solidFill>
              </a:rPr>
              <a:t>nominal anual (con TPM actual: 3,5% nominal anual)</a:t>
            </a:r>
          </a:p>
          <a:p>
            <a:pPr marL="342900" indent="-342900" algn="just">
              <a:buFont typeface="Wingdings" pitchFamily="2" charset="2"/>
              <a:buChar char="Ø"/>
              <a:defRPr/>
            </a:pPr>
            <a:endParaRPr lang="es-CL" dirty="0">
              <a:solidFill>
                <a:prstClr val="black"/>
              </a:solidFill>
            </a:endParaRPr>
          </a:p>
          <a:p>
            <a:pPr marL="342900" indent="-342900" algn="just">
              <a:buFont typeface="Wingdings" pitchFamily="2" charset="2"/>
              <a:buChar char="Ø"/>
              <a:defRPr/>
            </a:pPr>
            <a:r>
              <a:rPr lang="es-CL" dirty="0">
                <a:solidFill>
                  <a:prstClr val="black"/>
                </a:solidFill>
              </a:rPr>
              <a:t>Elegibilidad de empresas:</a:t>
            </a:r>
          </a:p>
          <a:p>
            <a:pPr marL="800100" lvl="1" indent="-342900" algn="just">
              <a:buFont typeface="Wingdings" pitchFamily="2" charset="2"/>
              <a:buChar char="Ø"/>
              <a:defRPr/>
            </a:pPr>
            <a:r>
              <a:rPr lang="es-CL" dirty="0">
                <a:solidFill>
                  <a:prstClr val="black"/>
                </a:solidFill>
              </a:rPr>
              <a:t>Empresas con ventas netas anuales &lt; 25.000 UF: no deben haber tenido mora en el sistema bancario superior a 30 días al 31 de octubre de 2019.</a:t>
            </a:r>
          </a:p>
          <a:p>
            <a:pPr marL="800100" lvl="1" indent="-342900" algn="just">
              <a:buFont typeface="Wingdings" pitchFamily="2" charset="2"/>
              <a:buChar char="Ø"/>
              <a:defRPr/>
            </a:pPr>
            <a:r>
              <a:rPr lang="es-CL" dirty="0">
                <a:solidFill>
                  <a:prstClr val="black"/>
                </a:solidFill>
              </a:rPr>
              <a:t>Empresas con ventas netas anuales &gt; 25.000 UF: no deben haber tenido mora en el sistema bancario superior a 30 días al 31 de marzo de 2020. </a:t>
            </a:r>
          </a:p>
          <a:p>
            <a:pPr marL="800100" lvl="1" indent="-342900" algn="just">
              <a:buFont typeface="Wingdings" pitchFamily="2" charset="2"/>
              <a:buChar char="Ø"/>
              <a:defRPr/>
            </a:pPr>
            <a:r>
              <a:rPr lang="es-CL" dirty="0">
                <a:solidFill>
                  <a:prstClr val="black"/>
                </a:solidFill>
              </a:rPr>
              <a:t>Salvo que hayan dejado de estar en mora al momento de solicitar el financiamiento.</a:t>
            </a:r>
          </a:p>
          <a:p>
            <a:pPr marL="342900" indent="-342900" algn="just">
              <a:buFont typeface="Wingdings" pitchFamily="2" charset="2"/>
              <a:buChar char="Ø"/>
              <a:defRPr/>
            </a:pPr>
            <a:endParaRPr lang="es-CL" dirty="0">
              <a:solidFill>
                <a:prstClr val="black"/>
              </a:solidFill>
            </a:endParaRPr>
          </a:p>
          <a:p>
            <a:pPr marL="342900" indent="-342900" algn="just">
              <a:buFont typeface="Wingdings" pitchFamily="2" charset="2"/>
              <a:buChar char="Ø"/>
              <a:defRPr/>
            </a:pPr>
            <a:r>
              <a:rPr lang="es-CL" dirty="0">
                <a:solidFill>
                  <a:prstClr val="black"/>
                </a:solidFill>
              </a:rPr>
              <a:t>Los bancos reprogramarán los créditos comerciales vigentes, de manera </a:t>
            </a:r>
            <a:r>
              <a:rPr lang="es-CL" b="1" dirty="0">
                <a:solidFill>
                  <a:prstClr val="black"/>
                </a:solidFill>
              </a:rPr>
              <a:t>postergar cualquier amortización de capital que venza en los 6 meses siguientes, aunque manteniendo el pago de intereses a tasa pactada</a:t>
            </a:r>
            <a:r>
              <a:rPr lang="es-CL" dirty="0">
                <a:solidFill>
                  <a:prstClr val="black"/>
                </a:solidFill>
              </a:rPr>
              <a:t>.</a:t>
            </a:r>
          </a:p>
          <a:p>
            <a:pPr marL="342900" indent="-342900" algn="just">
              <a:buFont typeface="Wingdings" pitchFamily="2" charset="2"/>
              <a:buChar char="Ø"/>
              <a:defRPr/>
            </a:pPr>
            <a:endParaRPr lang="es-CL" dirty="0">
              <a:solidFill>
                <a:prstClr val="black"/>
              </a:solidFill>
            </a:endParaRPr>
          </a:p>
          <a:p>
            <a:pPr marL="800100" lvl="1" indent="-342900" algn="just">
              <a:buFont typeface="Wingdings" pitchFamily="2" charset="2"/>
              <a:buChar char="Ø"/>
              <a:defRPr/>
            </a:pPr>
            <a:r>
              <a:rPr lang="es-CL" dirty="0">
                <a:solidFill>
                  <a:prstClr val="black"/>
                </a:solidFill>
              </a:rPr>
              <a:t>No se reprogramarán créditos rotativos o contingentes, cartas de comercio exterior, </a:t>
            </a:r>
            <a:r>
              <a:rPr lang="es-CL" i="1" dirty="0" err="1">
                <a:solidFill>
                  <a:prstClr val="black"/>
                </a:solidFill>
              </a:rPr>
              <a:t>factoring</a:t>
            </a:r>
            <a:r>
              <a:rPr lang="es-CL" dirty="0">
                <a:solidFill>
                  <a:prstClr val="black"/>
                </a:solidFill>
              </a:rPr>
              <a:t>, boletas de garantía, operaciones de leasing y otros similares que debe calificar CMF. </a:t>
            </a:r>
          </a:p>
          <a:p>
            <a:pPr marL="800100" lvl="1" indent="-342900" algn="just">
              <a:buFont typeface="Wingdings" pitchFamily="2" charset="2"/>
              <a:buChar char="Ø"/>
              <a:defRPr/>
            </a:pPr>
            <a:r>
              <a:rPr lang="es-CL" dirty="0">
                <a:solidFill>
                  <a:prstClr val="black"/>
                </a:solidFill>
              </a:rPr>
              <a:t>Bancos no modificarán las condiciones de líneas de crédito vigentes al 1 de abril de 2020.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338666" y="124383"/>
            <a:ext cx="100584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s-CL" sz="2400" b="1" dirty="0">
                <a:solidFill>
                  <a:prstClr val="white"/>
                </a:solidFill>
              </a:rPr>
              <a:t>Características del crédito Covid-19	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BAF73A96-5691-6941-B8D4-D4B1CBAEFE6C}"/>
              </a:ext>
            </a:extLst>
          </p:cNvPr>
          <p:cNvSpPr txBox="1"/>
          <p:nvPr/>
        </p:nvSpPr>
        <p:spPr>
          <a:xfrm>
            <a:off x="11822912" y="6543570"/>
            <a:ext cx="369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FC4B8070-D12A-4959-94EF-1141F9058192}" type="slidenum">
              <a:rPr lang="es-CL" sz="1400" smtClean="0"/>
              <a:t>5</a:t>
            </a:fld>
            <a:endParaRPr lang="es-CL" sz="1400" dirty="0"/>
          </a:p>
        </p:txBody>
      </p:sp>
    </p:spTree>
    <p:extLst>
      <p:ext uri="{BB962C8B-B14F-4D97-AF65-F5344CB8AC3E}">
        <p14:creationId xmlns:p14="http://schemas.microsoft.com/office/powerpoint/2010/main" val="946669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91067" y="1178251"/>
            <a:ext cx="11482397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itchFamily="2" charset="2"/>
              <a:buChar char="Ø"/>
              <a:defRPr/>
            </a:pPr>
            <a:r>
              <a:rPr lang="es-CL" b="1" dirty="0">
                <a:solidFill>
                  <a:prstClr val="black"/>
                </a:solidFill>
              </a:rPr>
              <a:t>Ley </a:t>
            </a:r>
            <a:r>
              <a:rPr lang="es-CL" b="1" dirty="0" err="1">
                <a:solidFill>
                  <a:prstClr val="black"/>
                </a:solidFill>
              </a:rPr>
              <a:t>N°</a:t>
            </a:r>
            <a:r>
              <a:rPr lang="es-CL" b="1" dirty="0">
                <a:solidFill>
                  <a:prstClr val="black"/>
                </a:solidFill>
              </a:rPr>
              <a:t> 21.229</a:t>
            </a:r>
            <a:r>
              <a:rPr lang="es-CL" dirty="0">
                <a:solidFill>
                  <a:prstClr val="black"/>
                </a:solidFill>
              </a:rPr>
              <a:t>, publicada en DO el 24/04/20: aumenta capital de FOGAPE y flexibiliza temporalmente sus requisitos. </a:t>
            </a:r>
          </a:p>
          <a:p>
            <a:pPr marL="342900" indent="-342900" algn="just">
              <a:buFont typeface="Wingdings" pitchFamily="2" charset="2"/>
              <a:buChar char="Ø"/>
              <a:defRPr/>
            </a:pPr>
            <a:endParaRPr lang="es-CL" dirty="0">
              <a:solidFill>
                <a:prstClr val="black"/>
              </a:solidFill>
            </a:endParaRPr>
          </a:p>
          <a:p>
            <a:pPr marL="342900" indent="-342900" algn="just">
              <a:buFont typeface="Wingdings" pitchFamily="2" charset="2"/>
              <a:buChar char="Ø"/>
              <a:defRPr/>
            </a:pPr>
            <a:r>
              <a:rPr lang="es-CL" b="1" dirty="0">
                <a:solidFill>
                  <a:prstClr val="black"/>
                </a:solidFill>
              </a:rPr>
              <a:t>Decreto Exento </a:t>
            </a:r>
            <a:r>
              <a:rPr lang="es-CL" b="1" dirty="0" err="1">
                <a:solidFill>
                  <a:prstClr val="black"/>
                </a:solidFill>
              </a:rPr>
              <a:t>N°</a:t>
            </a:r>
            <a:r>
              <a:rPr lang="es-CL" b="1" dirty="0">
                <a:solidFill>
                  <a:prstClr val="black"/>
                </a:solidFill>
              </a:rPr>
              <a:t> 130</a:t>
            </a:r>
            <a:r>
              <a:rPr lang="es-CL" dirty="0">
                <a:solidFill>
                  <a:prstClr val="black"/>
                </a:solidFill>
              </a:rPr>
              <a:t>, publicada en DO el 25/04/20: reglamento de FOGAPE aplicable a líneas de garantía Covid-19</a:t>
            </a:r>
          </a:p>
          <a:p>
            <a:pPr marL="342900" indent="-342900" algn="just">
              <a:buFont typeface="Wingdings" pitchFamily="2" charset="2"/>
              <a:buChar char="Ø"/>
              <a:defRPr/>
            </a:pPr>
            <a:endParaRPr lang="es-CL" dirty="0">
              <a:solidFill>
                <a:prstClr val="black"/>
              </a:solidFill>
            </a:endParaRPr>
          </a:p>
          <a:p>
            <a:pPr marL="342900" indent="-342900" algn="just">
              <a:buFont typeface="Wingdings" pitchFamily="2" charset="2"/>
              <a:buChar char="Ø"/>
              <a:defRPr/>
            </a:pPr>
            <a:r>
              <a:rPr lang="es-CL" b="1" dirty="0">
                <a:solidFill>
                  <a:prstClr val="black"/>
                </a:solidFill>
              </a:rPr>
              <a:t>Bases de Licitación FOGAPE</a:t>
            </a:r>
            <a:r>
              <a:rPr lang="es-CL" dirty="0">
                <a:solidFill>
                  <a:prstClr val="black"/>
                </a:solidFill>
              </a:rPr>
              <a:t>: publicada en sistema </a:t>
            </a:r>
            <a:r>
              <a:rPr lang="es-CL" dirty="0" err="1">
                <a:solidFill>
                  <a:prstClr val="black"/>
                </a:solidFill>
              </a:rPr>
              <a:t>Fogape</a:t>
            </a:r>
            <a:r>
              <a:rPr lang="es-CL" dirty="0">
                <a:solidFill>
                  <a:prstClr val="black"/>
                </a:solidFill>
              </a:rPr>
              <a:t> el 27/04/20</a:t>
            </a:r>
          </a:p>
          <a:p>
            <a:pPr marL="342900" indent="-342900" algn="just">
              <a:buFont typeface="Wingdings" pitchFamily="2" charset="2"/>
              <a:buChar char="Ø"/>
              <a:defRPr/>
            </a:pPr>
            <a:endParaRPr lang="es-CL" dirty="0">
              <a:solidFill>
                <a:prstClr val="black"/>
              </a:solidFill>
            </a:endParaRPr>
          </a:p>
          <a:p>
            <a:pPr marL="342900" indent="-342900" algn="just">
              <a:buFont typeface="Wingdings" pitchFamily="2" charset="2"/>
              <a:buChar char="Ø"/>
              <a:defRPr/>
            </a:pPr>
            <a:r>
              <a:rPr lang="es-CL" b="1" dirty="0">
                <a:solidFill>
                  <a:prstClr val="black"/>
                </a:solidFill>
              </a:rPr>
              <a:t>Licitación FOGAPE: </a:t>
            </a:r>
            <a:r>
              <a:rPr lang="es-CL" dirty="0">
                <a:solidFill>
                  <a:prstClr val="black"/>
                </a:solidFill>
              </a:rPr>
              <a:t>28/04/20 </a:t>
            </a:r>
          </a:p>
          <a:p>
            <a:pPr marL="342900" indent="-342900" algn="just">
              <a:buFont typeface="Wingdings" pitchFamily="2" charset="2"/>
              <a:buChar char="Ø"/>
              <a:defRPr/>
            </a:pPr>
            <a:endParaRPr lang="es-CL" dirty="0">
              <a:solidFill>
                <a:prstClr val="black"/>
              </a:solidFill>
            </a:endParaRPr>
          </a:p>
          <a:p>
            <a:pPr marL="800100" lvl="1" indent="-342900" algn="just">
              <a:buFont typeface="Wingdings" pitchFamily="2" charset="2"/>
              <a:buChar char="Ø"/>
              <a:defRPr/>
            </a:pPr>
            <a:r>
              <a:rPr lang="es-CL" dirty="0">
                <a:solidFill>
                  <a:prstClr val="black"/>
                </a:solidFill>
              </a:rPr>
              <a:t>Monto licitado: UF 30 millones (aprox. US$ 1.000 millones)</a:t>
            </a:r>
          </a:p>
          <a:p>
            <a:pPr marL="800100" lvl="1" indent="-342900" algn="just">
              <a:buFont typeface="Wingdings" pitchFamily="2" charset="2"/>
              <a:buChar char="Ø"/>
              <a:defRPr/>
            </a:pPr>
            <a:r>
              <a:rPr lang="es-CL" dirty="0">
                <a:solidFill>
                  <a:prstClr val="black"/>
                </a:solidFill>
              </a:rPr>
              <a:t>Monto demandado: UF 86,5 millones (aprox. US$ 2.800 millones)</a:t>
            </a:r>
          </a:p>
          <a:p>
            <a:pPr algn="just">
              <a:defRPr/>
            </a:pPr>
            <a:endParaRPr lang="es-CL" dirty="0">
              <a:solidFill>
                <a:prstClr val="black"/>
              </a:solidFill>
            </a:endParaRPr>
          </a:p>
          <a:p>
            <a:pPr marL="342900" indent="-342900" algn="just">
              <a:buFont typeface="Wingdings" pitchFamily="2" charset="2"/>
              <a:buChar char="Ø"/>
              <a:defRPr/>
            </a:pPr>
            <a:r>
              <a:rPr lang="es-CL" b="1" dirty="0">
                <a:solidFill>
                  <a:prstClr val="black"/>
                </a:solidFill>
              </a:rPr>
              <a:t>Acuerdos CMF</a:t>
            </a:r>
            <a:r>
              <a:rPr lang="es-CL" dirty="0">
                <a:solidFill>
                  <a:prstClr val="black"/>
                </a:solidFill>
              </a:rPr>
              <a:t>: Circular 2.252 a Bancos, del 30 de abril de 2020</a:t>
            </a:r>
          </a:p>
          <a:p>
            <a:pPr marL="800100" lvl="1" indent="-342900" algn="just">
              <a:buFont typeface="Wingdings" pitchFamily="2" charset="2"/>
              <a:buChar char="Ø"/>
              <a:defRPr/>
            </a:pPr>
            <a:endParaRPr lang="es-CL" dirty="0">
              <a:solidFill>
                <a:prstClr val="black"/>
              </a:solidFill>
            </a:endParaRPr>
          </a:p>
          <a:p>
            <a:pPr marL="800100" lvl="1" indent="-342900" algn="just">
              <a:buFont typeface="Wingdings" pitchFamily="2" charset="2"/>
              <a:buChar char="Ø"/>
              <a:defRPr/>
            </a:pPr>
            <a:r>
              <a:rPr lang="es-CL" dirty="0">
                <a:solidFill>
                  <a:prstClr val="black"/>
                </a:solidFill>
              </a:rPr>
              <a:t>Tratamiento de provisiones (27/04: amplían a 6 meses prorrogas créditos comerciales c/mora&lt;30 días)</a:t>
            </a:r>
          </a:p>
          <a:p>
            <a:pPr marL="800100" lvl="1" indent="-342900" algn="just">
              <a:buFont typeface="Wingdings" pitchFamily="2" charset="2"/>
              <a:buChar char="Ø"/>
              <a:defRPr/>
            </a:pPr>
            <a:r>
              <a:rPr lang="es-CL" dirty="0">
                <a:solidFill>
                  <a:prstClr val="black"/>
                </a:solidFill>
              </a:rPr>
              <a:t>Exclusiones de operaciones que pueden ser prorrogadas</a:t>
            </a:r>
          </a:p>
          <a:p>
            <a:pPr marL="800100" lvl="1" indent="-342900" algn="just">
              <a:buFont typeface="Wingdings" pitchFamily="2" charset="2"/>
              <a:buChar char="Ø"/>
              <a:defRPr/>
            </a:pPr>
            <a:r>
              <a:rPr lang="es-CL" dirty="0">
                <a:solidFill>
                  <a:prstClr val="black"/>
                </a:solidFill>
              </a:rPr>
              <a:t>Información a la Comisión (semanal y mensual)</a:t>
            </a:r>
          </a:p>
          <a:p>
            <a:pPr marL="342900" indent="-342900" algn="just">
              <a:buFont typeface="Wingdings" pitchFamily="2" charset="2"/>
              <a:buChar char="Ø"/>
              <a:defRPr/>
            </a:pPr>
            <a:endParaRPr lang="es-CL" dirty="0">
              <a:solidFill>
                <a:prstClr val="black"/>
              </a:solidFill>
            </a:endParaRPr>
          </a:p>
          <a:p>
            <a:pPr marL="342900" indent="-342900" algn="just">
              <a:buFont typeface="Wingdings" pitchFamily="2" charset="2"/>
              <a:buChar char="Ø"/>
              <a:defRPr/>
            </a:pPr>
            <a:endParaRPr lang="es-CL" dirty="0">
              <a:solidFill>
                <a:prstClr val="black"/>
              </a:solidFill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338666" y="124383"/>
            <a:ext cx="100584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s-CL" sz="2400" b="1" dirty="0">
                <a:solidFill>
                  <a:prstClr val="white"/>
                </a:solidFill>
              </a:rPr>
              <a:t>Normativa necesaria para implementación de Financiamiento Covid-19	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BAF73A96-5691-6941-B8D4-D4B1CBAEFE6C}"/>
              </a:ext>
            </a:extLst>
          </p:cNvPr>
          <p:cNvSpPr txBox="1"/>
          <p:nvPr/>
        </p:nvSpPr>
        <p:spPr>
          <a:xfrm>
            <a:off x="11822912" y="6543570"/>
            <a:ext cx="369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FC4B8070-D12A-4959-94EF-1141F9058192}" type="slidenum">
              <a:rPr lang="es-CL" sz="1400" smtClean="0"/>
              <a:t>6</a:t>
            </a:fld>
            <a:endParaRPr lang="es-CL" sz="1400" dirty="0"/>
          </a:p>
        </p:txBody>
      </p:sp>
    </p:spTree>
    <p:extLst>
      <p:ext uri="{BB962C8B-B14F-4D97-AF65-F5344CB8AC3E}">
        <p14:creationId xmlns:p14="http://schemas.microsoft.com/office/powerpoint/2010/main" val="1142139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91067" y="1178251"/>
            <a:ext cx="1148239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itchFamily="2" charset="2"/>
              <a:buChar char="Ø"/>
              <a:defRPr/>
            </a:pPr>
            <a:r>
              <a:rPr lang="es-CL" b="1" dirty="0">
                <a:solidFill>
                  <a:prstClr val="black"/>
                </a:solidFill>
              </a:rPr>
              <a:t>Proceso del crédito</a:t>
            </a:r>
          </a:p>
          <a:p>
            <a:pPr marL="342900" indent="-342900" algn="just">
              <a:buFont typeface="Wingdings" pitchFamily="2" charset="2"/>
              <a:buChar char="Ø"/>
              <a:defRPr/>
            </a:pPr>
            <a:endParaRPr lang="es-CL" b="1" dirty="0">
              <a:solidFill>
                <a:prstClr val="black"/>
              </a:solidFill>
            </a:endParaRPr>
          </a:p>
          <a:p>
            <a:pPr marL="800100" lvl="1" indent="-342900" algn="just">
              <a:buFont typeface="+mj-lt"/>
              <a:buAutoNum type="arabicPeriod"/>
              <a:defRPr/>
            </a:pPr>
            <a:r>
              <a:rPr lang="es-CL" dirty="0">
                <a:solidFill>
                  <a:prstClr val="black"/>
                </a:solidFill>
              </a:rPr>
              <a:t>¿Cuál es el plazo del programa Fogape-Covid?</a:t>
            </a:r>
          </a:p>
          <a:p>
            <a:pPr marL="800100" lvl="1" indent="-342900" algn="just">
              <a:buFont typeface="+mj-lt"/>
              <a:buAutoNum type="arabicPeriod"/>
              <a:defRPr/>
            </a:pPr>
            <a:r>
              <a:rPr lang="es-CL" dirty="0">
                <a:solidFill>
                  <a:prstClr val="black"/>
                </a:solidFill>
              </a:rPr>
              <a:t>¿Cuáles son las etapas hasta el depósito del dinero en la cuenta del deudor?</a:t>
            </a:r>
          </a:p>
          <a:p>
            <a:pPr marL="800100" lvl="1" indent="-342900" algn="just">
              <a:buFont typeface="+mj-lt"/>
              <a:buAutoNum type="arabicPeriod"/>
              <a:defRPr/>
            </a:pPr>
            <a:r>
              <a:rPr lang="es-CL" dirty="0">
                <a:solidFill>
                  <a:prstClr val="black"/>
                </a:solidFill>
              </a:rPr>
              <a:t>¿Cómo opera la garantía estatal del Fogape? ¿Cuánto es la real cobertura de la garantía?</a:t>
            </a:r>
          </a:p>
          <a:p>
            <a:pPr marL="800100" lvl="1" indent="-342900" algn="just">
              <a:buFont typeface="+mj-lt"/>
              <a:buAutoNum type="arabicPeriod"/>
              <a:defRPr/>
            </a:pPr>
            <a:r>
              <a:rPr lang="es-CL" dirty="0">
                <a:solidFill>
                  <a:prstClr val="black"/>
                </a:solidFill>
              </a:rPr>
              <a:t>¿Puede un Banco quedarse sin garantías disponibles para operar un crédito?</a:t>
            </a:r>
          </a:p>
          <a:p>
            <a:pPr marL="800100" lvl="1" indent="-342900" algn="just">
              <a:buFont typeface="+mj-lt"/>
              <a:buAutoNum type="arabicPeriod"/>
              <a:defRPr/>
            </a:pPr>
            <a:r>
              <a:rPr lang="es-CL" dirty="0">
                <a:solidFill>
                  <a:prstClr val="black"/>
                </a:solidFill>
              </a:rPr>
              <a:t>¿Qué se considera como un cliente elegible?</a:t>
            </a:r>
          </a:p>
          <a:p>
            <a:pPr marL="342900" indent="-342900" algn="just">
              <a:buFont typeface="Wingdings" pitchFamily="2" charset="2"/>
              <a:buChar char="Ø"/>
              <a:defRPr/>
            </a:pPr>
            <a:endParaRPr lang="es-CL" dirty="0">
              <a:solidFill>
                <a:prstClr val="black"/>
              </a:solidFill>
            </a:endParaRPr>
          </a:p>
          <a:p>
            <a:pPr marL="342900" indent="-342900" algn="just">
              <a:buFont typeface="Wingdings" pitchFamily="2" charset="2"/>
              <a:buChar char="Ø"/>
              <a:defRPr/>
            </a:pPr>
            <a:r>
              <a:rPr lang="es-CL" b="1" dirty="0">
                <a:solidFill>
                  <a:prstClr val="black"/>
                </a:solidFill>
              </a:rPr>
              <a:t>Forma del crédito</a:t>
            </a:r>
          </a:p>
          <a:p>
            <a:pPr marL="342900" indent="-342900" algn="just">
              <a:buFont typeface="Wingdings" pitchFamily="2" charset="2"/>
              <a:buChar char="Ø"/>
              <a:defRPr/>
            </a:pPr>
            <a:endParaRPr lang="es-CL" dirty="0">
              <a:solidFill>
                <a:prstClr val="black"/>
              </a:solidFill>
            </a:endParaRPr>
          </a:p>
          <a:p>
            <a:pPr marL="800100" lvl="1" indent="-342900" algn="just">
              <a:buFont typeface="+mj-lt"/>
              <a:buAutoNum type="arabicPeriod" startAt="6"/>
              <a:defRPr/>
            </a:pPr>
            <a:r>
              <a:rPr lang="es-CL" dirty="0">
                <a:solidFill>
                  <a:prstClr val="black"/>
                </a:solidFill>
              </a:rPr>
              <a:t>¿Cuál es el monto del crédito?</a:t>
            </a:r>
          </a:p>
          <a:p>
            <a:pPr marL="800100" lvl="1" indent="-342900" algn="just">
              <a:buFont typeface="+mj-lt"/>
              <a:buAutoNum type="arabicPeriod" startAt="6"/>
              <a:defRPr/>
            </a:pPr>
            <a:r>
              <a:rPr lang="es-CL" dirty="0">
                <a:solidFill>
                  <a:prstClr val="black"/>
                </a:solidFill>
              </a:rPr>
              <a:t>¿Cómo se opera ante un cliente con renta presunta?</a:t>
            </a:r>
          </a:p>
          <a:p>
            <a:pPr marL="800100" lvl="1" indent="-342900" algn="just">
              <a:buFont typeface="+mj-lt"/>
              <a:buAutoNum type="arabicPeriod" startAt="6"/>
              <a:defRPr/>
            </a:pPr>
            <a:r>
              <a:rPr lang="es-CL" dirty="0">
                <a:solidFill>
                  <a:prstClr val="black"/>
                </a:solidFill>
              </a:rPr>
              <a:t>¿Corresponde solicitar el aval al deudor?</a:t>
            </a:r>
          </a:p>
          <a:p>
            <a:pPr marL="800100" lvl="1" indent="-342900" algn="just">
              <a:buFont typeface="+mj-lt"/>
              <a:buAutoNum type="arabicPeriod" startAt="6"/>
              <a:defRPr/>
            </a:pPr>
            <a:r>
              <a:rPr lang="es-CL" dirty="0">
                <a:solidFill>
                  <a:prstClr val="black"/>
                </a:solidFill>
              </a:rPr>
              <a:t>¿Cuál es el plazo de gracia total? ¿La amortización posterior, es siempre en cuotas iguales y sucesivas?</a:t>
            </a:r>
          </a:p>
          <a:p>
            <a:pPr marL="342900" indent="-342900" algn="just">
              <a:buFont typeface="Wingdings" pitchFamily="2" charset="2"/>
              <a:buChar char="Ø"/>
              <a:defRPr/>
            </a:pPr>
            <a:endParaRPr lang="es-CL" dirty="0">
              <a:solidFill>
                <a:prstClr val="black"/>
              </a:solidFill>
            </a:endParaRPr>
          </a:p>
          <a:p>
            <a:pPr marL="342900" indent="-342900" algn="just">
              <a:buFont typeface="Wingdings" pitchFamily="2" charset="2"/>
              <a:buChar char="Ø"/>
              <a:defRPr/>
            </a:pPr>
            <a:r>
              <a:rPr lang="es-CL" b="1" dirty="0">
                <a:solidFill>
                  <a:prstClr val="black"/>
                </a:solidFill>
              </a:rPr>
              <a:t>Otros</a:t>
            </a:r>
          </a:p>
          <a:p>
            <a:pPr marL="342900" indent="-342900" algn="just">
              <a:buFont typeface="Wingdings" pitchFamily="2" charset="2"/>
              <a:buChar char="Ø"/>
              <a:defRPr/>
            </a:pPr>
            <a:endParaRPr lang="es-CL" dirty="0">
              <a:solidFill>
                <a:prstClr val="black"/>
              </a:solidFill>
            </a:endParaRPr>
          </a:p>
          <a:p>
            <a:pPr marL="800100" lvl="1" indent="-342900" algn="just">
              <a:buFont typeface="+mj-lt"/>
              <a:buAutoNum type="arabicPeriod" startAt="10"/>
              <a:defRPr/>
            </a:pPr>
            <a:r>
              <a:rPr lang="es-CL" dirty="0">
                <a:solidFill>
                  <a:prstClr val="black"/>
                </a:solidFill>
              </a:rPr>
              <a:t>¿Qué sucede con los actuales créditos del deudor? ¿Qué sucede con los intereses de esos créditos?</a:t>
            </a:r>
          </a:p>
          <a:p>
            <a:pPr marL="800100" lvl="1" indent="-342900" algn="just">
              <a:buFont typeface="+mj-lt"/>
              <a:buAutoNum type="arabicPeriod" startAt="10"/>
              <a:defRPr/>
            </a:pPr>
            <a:r>
              <a:rPr lang="es-CL" dirty="0">
                <a:solidFill>
                  <a:prstClr val="black"/>
                </a:solidFill>
              </a:rPr>
              <a:t>¿Qué sucede cuando el deudor tiene más de un banco? ¿Qué sucede si un banco no concurre al nuevo crédito Fogape?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338666" y="124383"/>
            <a:ext cx="100584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s-CL" sz="2400" b="1" dirty="0">
                <a:solidFill>
                  <a:prstClr val="white"/>
                </a:solidFill>
              </a:rPr>
              <a:t>Preguntas sobre financiamiento Covid-19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BAF73A96-5691-6941-B8D4-D4B1CBAEFE6C}"/>
              </a:ext>
            </a:extLst>
          </p:cNvPr>
          <p:cNvSpPr txBox="1"/>
          <p:nvPr/>
        </p:nvSpPr>
        <p:spPr>
          <a:xfrm>
            <a:off x="11822912" y="6543570"/>
            <a:ext cx="369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FC4B8070-D12A-4959-94EF-1141F9058192}" type="slidenum">
              <a:rPr lang="es-CL" sz="1400" smtClean="0"/>
              <a:t>7</a:t>
            </a:fld>
            <a:endParaRPr lang="es-CL" sz="1400" dirty="0"/>
          </a:p>
        </p:txBody>
      </p:sp>
    </p:spTree>
    <p:extLst>
      <p:ext uri="{BB962C8B-B14F-4D97-AF65-F5344CB8AC3E}">
        <p14:creationId xmlns:p14="http://schemas.microsoft.com/office/powerpoint/2010/main" val="1437578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601470" y="1912822"/>
            <a:ext cx="6950797" cy="44012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s-CL" sz="4400" b="1" dirty="0">
                <a:solidFill>
                  <a:schemeClr val="bg1"/>
                </a:solidFill>
              </a:rPr>
              <a:t>Medidas de alivio financiero a clientes bancarios</a:t>
            </a:r>
          </a:p>
          <a:p>
            <a:endParaRPr lang="es-CL" sz="4400" b="1" dirty="0">
              <a:solidFill>
                <a:schemeClr val="bg1"/>
              </a:solidFill>
              <a:latin typeface="Helvetica"/>
              <a:cs typeface="Helvetica"/>
            </a:endParaRPr>
          </a:p>
          <a:p>
            <a:endParaRPr lang="es-CL" sz="4400" b="1" dirty="0">
              <a:solidFill>
                <a:schemeClr val="bg1"/>
              </a:solidFill>
              <a:latin typeface="Helvetica"/>
              <a:cs typeface="Helvetica"/>
            </a:endParaRPr>
          </a:p>
          <a:p>
            <a:r>
              <a:rPr lang="es-CL" sz="2000" b="1" dirty="0">
                <a:solidFill>
                  <a:schemeClr val="bg1"/>
                </a:solidFill>
                <a:latin typeface="Helvetica"/>
                <a:cs typeface="Helvetica"/>
              </a:rPr>
              <a:t>Presentación de José Manuel Mena en la Sociedad de Fomento Fabril</a:t>
            </a:r>
          </a:p>
          <a:p>
            <a:endParaRPr lang="es-MX" sz="4400" b="1" dirty="0">
              <a:solidFill>
                <a:schemeClr val="bg1"/>
              </a:solidFill>
              <a:latin typeface="Helvetica"/>
              <a:cs typeface="Helvetica"/>
            </a:endParaRPr>
          </a:p>
          <a:p>
            <a:r>
              <a:rPr lang="es-MX" sz="2000" b="1" dirty="0">
                <a:solidFill>
                  <a:schemeClr val="bg1"/>
                </a:solidFill>
                <a:latin typeface="+mj-lt"/>
                <a:cs typeface="Helvetica"/>
              </a:rPr>
              <a:t>19 de mayo de 2020</a:t>
            </a:r>
            <a:endParaRPr lang="es-ES_tradnl" sz="2000" b="1" dirty="0">
              <a:solidFill>
                <a:schemeClr val="bg1"/>
              </a:solidFill>
              <a:latin typeface="+mj-lt"/>
              <a:cs typeface="Helvetica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D0DEEA52-256E-A143-8B17-71024F2543D3}"/>
              </a:ext>
            </a:extLst>
          </p:cNvPr>
          <p:cNvPicPr>
            <a:picLocks noChangeAspect="1"/>
          </p:cNvPicPr>
          <p:nvPr/>
        </p:nvPicPr>
        <p:blipFill>
          <a:blip r:link="rId3"/>
          <a:stretch>
            <a:fillRect/>
          </a:stretch>
        </p:blipFill>
        <p:spPr>
          <a:xfrm>
            <a:off x="1270000" y="1270000"/>
            <a:ext cx="63500" cy="76200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463D143C-6FFA-3F40-AEE3-AAF886F8E3C5}"/>
              </a:ext>
            </a:extLst>
          </p:cNvPr>
          <p:cNvPicPr>
            <a:picLocks noChangeAspect="1"/>
          </p:cNvPicPr>
          <p:nvPr/>
        </p:nvPicPr>
        <p:blipFill>
          <a:blip r:link="rId3"/>
          <a:stretch>
            <a:fillRect/>
          </a:stretch>
        </p:blipFill>
        <p:spPr>
          <a:xfrm>
            <a:off x="1270000" y="1270000"/>
            <a:ext cx="63500" cy="76200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92AF462D-987B-6449-8B2E-02486B448EEC}"/>
              </a:ext>
            </a:extLst>
          </p:cNvPr>
          <p:cNvPicPr>
            <a:picLocks noChangeAspect="1"/>
          </p:cNvPicPr>
          <p:nvPr/>
        </p:nvPicPr>
        <p:blipFill>
          <a:blip r:link="rId3"/>
          <a:stretch>
            <a:fillRect/>
          </a:stretch>
        </p:blipFill>
        <p:spPr>
          <a:xfrm>
            <a:off x="1270000" y="1270000"/>
            <a:ext cx="63500" cy="76200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0DE9B295-3F3C-5042-93A5-0DC90BC2F80B}"/>
              </a:ext>
            </a:extLst>
          </p:cNvPr>
          <p:cNvPicPr>
            <a:picLocks noChangeAspect="1"/>
          </p:cNvPicPr>
          <p:nvPr/>
        </p:nvPicPr>
        <p:blipFill>
          <a:blip r:link="rId3"/>
          <a:stretch>
            <a:fillRect/>
          </a:stretch>
        </p:blipFill>
        <p:spPr>
          <a:xfrm>
            <a:off x="1270000" y="1270000"/>
            <a:ext cx="63500" cy="76200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F22462B1-6101-984F-AB38-ED999D2B1746}"/>
              </a:ext>
            </a:extLst>
          </p:cNvPr>
          <p:cNvPicPr>
            <a:picLocks noChangeAspect="1"/>
          </p:cNvPicPr>
          <p:nvPr/>
        </p:nvPicPr>
        <p:blipFill>
          <a:blip r:link="rId3"/>
          <a:stretch>
            <a:fillRect/>
          </a:stretch>
        </p:blipFill>
        <p:spPr>
          <a:xfrm>
            <a:off x="1270000" y="1270000"/>
            <a:ext cx="63500" cy="76200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2A6C59B6-D212-3F40-B341-88A3005B6EDA}"/>
              </a:ext>
            </a:extLst>
          </p:cNvPr>
          <p:cNvPicPr>
            <a:picLocks noChangeAspect="1"/>
          </p:cNvPicPr>
          <p:nvPr/>
        </p:nvPicPr>
        <p:blipFill>
          <a:blip r:link="rId3"/>
          <a:stretch>
            <a:fillRect/>
          </a:stretch>
        </p:blipFill>
        <p:spPr>
          <a:xfrm>
            <a:off x="1270000" y="1270000"/>
            <a:ext cx="63500" cy="76200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BA844A62-CD1E-734C-994D-510A25C65A94}"/>
              </a:ext>
            </a:extLst>
          </p:cNvPr>
          <p:cNvPicPr>
            <a:picLocks noChangeAspect="1"/>
          </p:cNvPicPr>
          <p:nvPr/>
        </p:nvPicPr>
        <p:blipFill>
          <a:blip r:link="rId3"/>
          <a:stretch>
            <a:fillRect/>
          </a:stretch>
        </p:blipFill>
        <p:spPr>
          <a:xfrm>
            <a:off x="1270000" y="1270000"/>
            <a:ext cx="63500" cy="7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7056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PORTAD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PORTADILL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INTERIOR 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INTERIOR 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519773FA3AE33428393684545E875D7" ma:contentTypeVersion="10" ma:contentTypeDescription="Create a new document." ma:contentTypeScope="" ma:versionID="2a5819d3af9b228158d26d3dcd7e7191">
  <xsd:schema xmlns:xsd="http://www.w3.org/2001/XMLSchema" xmlns:xs="http://www.w3.org/2001/XMLSchema" xmlns:p="http://schemas.microsoft.com/office/2006/metadata/properties" xmlns:ns3="5acfea05-4c4d-4b51-a42f-16a9e8bf2dcb" xmlns:ns4="f9614cbb-4a53-43eb-b9d0-67a6343412f2" targetNamespace="http://schemas.microsoft.com/office/2006/metadata/properties" ma:root="true" ma:fieldsID="893ad0358f6b1c489828848be1a73c1d" ns3:_="" ns4:_="">
    <xsd:import namespace="5acfea05-4c4d-4b51-a42f-16a9e8bf2dcb"/>
    <xsd:import namespace="f9614cbb-4a53-43eb-b9d0-67a6343412f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cfea05-4c4d-4b51-a42f-16a9e8bf2dc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614cbb-4a53-43eb-b9d0-67a6343412f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0868614-3E25-48F5-A47A-531591404D8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BAE69F6-DD76-474F-AC1A-08E7DA56C15E}">
  <ds:schemaRefs>
    <ds:schemaRef ds:uri="http://purl.org/dc/elements/1.1/"/>
    <ds:schemaRef ds:uri="http://schemas.openxmlformats.org/package/2006/metadata/core-properties"/>
    <ds:schemaRef ds:uri="5acfea05-4c4d-4b51-a42f-16a9e8bf2dcb"/>
    <ds:schemaRef ds:uri="http://purl.org/dc/dcmitype/"/>
    <ds:schemaRef ds:uri="f9614cbb-4a53-43eb-b9d0-67a6343412f2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terms/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D29952A-C2CC-4DA9-988A-A97EFC43CF8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cfea05-4c4d-4b51-a42f-16a9e8bf2dcb"/>
    <ds:schemaRef ds:uri="f9614cbb-4a53-43eb-b9d0-67a6343412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34841</TotalTime>
  <Words>1157</Words>
  <Application>Microsoft Macintosh PowerPoint</Application>
  <PresentationFormat>Panorámica</PresentationFormat>
  <Paragraphs>156</Paragraphs>
  <Slides>8</Slides>
  <Notes>8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4</vt:i4>
      </vt:variant>
      <vt:variant>
        <vt:lpstr>Títulos de diapositiva</vt:lpstr>
      </vt:variant>
      <vt:variant>
        <vt:i4>8</vt:i4>
      </vt:variant>
      <vt:variant>
        <vt:lpstr>Presentaciones personalizadas</vt:lpstr>
      </vt:variant>
      <vt:variant>
        <vt:i4>5</vt:i4>
      </vt:variant>
    </vt:vector>
  </HeadingPairs>
  <TitlesOfParts>
    <vt:vector size="21" baseType="lpstr">
      <vt:lpstr>Arial</vt:lpstr>
      <vt:lpstr>Calibri</vt:lpstr>
      <vt:lpstr>Helvetica</vt:lpstr>
      <vt:lpstr>Wingdings</vt:lpstr>
      <vt:lpstr>PORTADA</vt:lpstr>
      <vt:lpstr>PORTADILLA</vt:lpstr>
      <vt:lpstr>INTERIOR 1</vt:lpstr>
      <vt:lpstr>INTERIOR 2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personalizada 1</vt:lpstr>
      <vt:lpstr>Presentación personalizada 2</vt:lpstr>
      <vt:lpstr>Presentación personalizada 3</vt:lpstr>
      <vt:lpstr>Presentación personalizada 4</vt:lpstr>
      <vt:lpstr>Presentación personalizada 5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subject/>
  <dc:creator>Matías Bernier B.</dc:creator>
  <cp:keywords/>
  <dc:description/>
  <cp:lastModifiedBy>Matias Bernier Borquez</cp:lastModifiedBy>
  <cp:revision>2515</cp:revision>
  <cp:lastPrinted>2019-07-01T12:48:15Z</cp:lastPrinted>
  <dcterms:created xsi:type="dcterms:W3CDTF">2014-10-20T14:57:07Z</dcterms:created>
  <dcterms:modified xsi:type="dcterms:W3CDTF">2020-05-18T00:36:22Z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0x010100F519773FA3AE33428393684545E875D7</vt:lpwstr>
  </property>
</Properties>
</file>